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sldIdLst>
    <p:sldId id="256" r:id="rId2"/>
    <p:sldId id="257" r:id="rId3"/>
    <p:sldId id="263" r:id="rId4"/>
    <p:sldId id="281" r:id="rId5"/>
    <p:sldId id="265" r:id="rId6"/>
    <p:sldId id="267" r:id="rId7"/>
    <p:sldId id="298" r:id="rId8"/>
    <p:sldId id="297" r:id="rId9"/>
    <p:sldId id="299" r:id="rId10"/>
    <p:sldId id="278" r:id="rId11"/>
    <p:sldId id="301" r:id="rId12"/>
    <p:sldId id="300" r:id="rId13"/>
    <p:sldId id="264" r:id="rId14"/>
    <p:sldId id="305" r:id="rId15"/>
    <p:sldId id="280" r:id="rId16"/>
    <p:sldId id="266" r:id="rId17"/>
    <p:sldId id="310" r:id="rId18"/>
    <p:sldId id="262" r:id="rId19"/>
    <p:sldId id="283" r:id="rId20"/>
    <p:sldId id="290" r:id="rId21"/>
    <p:sldId id="291" r:id="rId22"/>
    <p:sldId id="292" r:id="rId23"/>
    <p:sldId id="293" r:id="rId24"/>
    <p:sldId id="294" r:id="rId25"/>
    <p:sldId id="295" r:id="rId26"/>
    <p:sldId id="279" r:id="rId27"/>
    <p:sldId id="276" r:id="rId28"/>
    <p:sldId id="311" r:id="rId29"/>
    <p:sldId id="260" r:id="rId30"/>
    <p:sldId id="271" r:id="rId31"/>
    <p:sldId id="296" r:id="rId32"/>
    <p:sldId id="261" r:id="rId33"/>
    <p:sldId id="309" r:id="rId34"/>
    <p:sldId id="275" r:id="rId35"/>
    <p:sldId id="274" r:id="rId36"/>
    <p:sldId id="273" r:id="rId37"/>
    <p:sldId id="259" r:id="rId38"/>
    <p:sldId id="303" r:id="rId39"/>
    <p:sldId id="258" r:id="rId40"/>
    <p:sldId id="270" r:id="rId41"/>
    <p:sldId id="304" r:id="rId42"/>
    <p:sldId id="306" r:id="rId43"/>
    <p:sldId id="30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4E55945-4616-490F-B40B-B87889A10002}">
          <p14:sldIdLst>
            <p14:sldId id="256"/>
            <p14:sldId id="257"/>
          </p14:sldIdLst>
        </p14:section>
        <p14:section name="Introduction" id="{76C61CD1-E853-4A25-BD54-7E4901826C91}">
          <p14:sldIdLst>
            <p14:sldId id="263"/>
            <p14:sldId id="281"/>
            <p14:sldId id="265"/>
            <p14:sldId id="267"/>
            <p14:sldId id="298"/>
            <p14:sldId id="297"/>
            <p14:sldId id="299"/>
            <p14:sldId id="278"/>
            <p14:sldId id="301"/>
            <p14:sldId id="300"/>
            <p14:sldId id="264"/>
            <p14:sldId id="305"/>
            <p14:sldId id="280"/>
            <p14:sldId id="266"/>
          </p14:sldIdLst>
        </p14:section>
        <p14:section name="DATS" id="{7F3DA02E-0DAF-477A-9DDE-276CAC0F3D58}">
          <p14:sldIdLst>
            <p14:sldId id="310"/>
            <p14:sldId id="262"/>
            <p14:sldId id="283"/>
            <p14:sldId id="290"/>
            <p14:sldId id="291"/>
            <p14:sldId id="292"/>
            <p14:sldId id="293"/>
            <p14:sldId id="294"/>
            <p14:sldId id="295"/>
            <p14:sldId id="279"/>
            <p14:sldId id="276"/>
          </p14:sldIdLst>
        </p14:section>
        <p14:section name="Evaluation" id="{811C725C-D83A-47EB-B865-730B4420D9BD}">
          <p14:sldIdLst>
            <p14:sldId id="311"/>
            <p14:sldId id="260"/>
            <p14:sldId id="271"/>
            <p14:sldId id="296"/>
            <p14:sldId id="261"/>
            <p14:sldId id="309"/>
            <p14:sldId id="275"/>
            <p14:sldId id="274"/>
            <p14:sldId id="273"/>
          </p14:sldIdLst>
        </p14:section>
        <p14:section name="Conclusion" id="{2D960311-950E-4BB9-A77C-96602CA3DC7E}">
          <p14:sldIdLst>
            <p14:sldId id="259"/>
            <p14:sldId id="303"/>
            <p14:sldId id="258"/>
          </p14:sldIdLst>
        </p14:section>
        <p14:section name="Appendix" id="{7A8B41AD-DB43-4560-81B9-CDCBEA6641B2}">
          <p14:sldIdLst>
            <p14:sldId id="270"/>
            <p14:sldId id="304"/>
            <p14:sldId id="306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8FF"/>
    <a:srgbClr val="FFCCCC"/>
    <a:srgbClr val="F1AB00"/>
    <a:srgbClr val="2D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447" autoAdjust="0"/>
  </p:normalViewPr>
  <p:slideViewPr>
    <p:cSldViewPr>
      <p:cViewPr varScale="1">
        <p:scale>
          <a:sx n="73" d="100"/>
          <a:sy n="73" d="100"/>
        </p:scale>
        <p:origin x="950" y="6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.RASHIDI\Desktop\UCR\Research\Wireframe\DATS_Results_Actual_Final_MIC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.RASHIDI\Desktop\UCR\Research\Wireframe\DATS_Results_Actual_Final_MIC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.RASHIDI\Desktop\UCR\Research\Wireframe\DATS_Results_Actual_Final_MIC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1K</c:v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'[DATS_Results_Actual_Final_MICRO.xlsx]Draw me! (3)'!$A$2:$A$11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  <c:extLst/>
            </c:strRef>
          </c:cat>
          <c:val>
            <c:numRef>
              <c:f>[DATS_Results_Actual_Final_MICRO.xlsx]new_Graph32!$W$2,[DATS_Results_Actual_Final_MICRO.xlsx]new_Graph32!$W$8,[DATS_Results_Actual_Final_MICRO.xlsx]new_Graph32!$W$14,[DATS_Results_Actual_Final_MICRO.xlsx]new_Graph32!$W$20,[DATS_Results_Actual_Final_MICRO.xlsx]new_Graph32!$W$26,[DATS_Results_Actual_Final_MICRO.xlsx]new_Graph32!$W$32,[DATS_Results_Actual_Final_MICRO.xlsx]new_Graph32!$W$38,[DATS_Results_Actual_Final_MICRO.xlsx]new_Graph32!$W$44,[DATS_Results_Actual_Final_MICRO.xlsx]new_Graph32!$W$50,[DATS_Results_Actual_Final_MICRO.xlsx]new_Graph32!$W$56</c:f>
              <c:numCache>
                <c:formatCode>General</c:formatCode>
                <c:ptCount val="7"/>
                <c:pt idx="0">
                  <c:v>7.6301557067271357</c:v>
                </c:pt>
                <c:pt idx="1">
                  <c:v>11.933622071050642</c:v>
                </c:pt>
                <c:pt idx="2">
                  <c:v>5.9459682539682541</c:v>
                </c:pt>
                <c:pt idx="3">
                  <c:v>5.8868269085411944</c:v>
                </c:pt>
                <c:pt idx="4">
                  <c:v>12.238485260770975</c:v>
                </c:pt>
                <c:pt idx="5">
                  <c:v>7.8903257747543458</c:v>
                </c:pt>
                <c:pt idx="6">
                  <c:v>8.2168499473250005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BEB-4633-8F77-BB1E2A15C889}"/>
            </c:ext>
          </c:extLst>
        </c:ser>
        <c:ser>
          <c:idx val="1"/>
          <c:order val="1"/>
          <c:tx>
            <c:v>4K</c:v>
          </c:tx>
          <c:spPr>
            <a:pattFill prst="divot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'[DATS_Results_Actual_Final_MICRO.xlsx]Draw me! (3)'!$A$2:$A$11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  <c:extLst/>
            </c:strRef>
          </c:cat>
          <c:val>
            <c:numRef>
              <c:f>[DATS_Results_Actual_Final_MICRO.xlsx]new_Graph64!$W$2,[DATS_Results_Actual_Final_MICRO.xlsx]new_Graph64!$W$8,[DATS_Results_Actual_Final_MICRO.xlsx]new_Graph64!$W$14,[DATS_Results_Actual_Final_MICRO.xlsx]new_Graph64!$W$20,[DATS_Results_Actual_Final_MICRO.xlsx]new_Graph64!$W$26,[DATS_Results_Actual_Final_MICRO.xlsx]new_Graph64!$W$32,[DATS_Results_Actual_Final_MICRO.xlsx]new_Graph64!$W$38,[DATS_Results_Actual_Final_MICRO.xlsx]new_Graph64!$W$44,[DATS_Results_Actual_Final_MICRO.xlsx]new_Graph64!$W$50,[DATS_Results_Actual_Final_MICRO.xlsx]new_Graph64!$W$56</c:f>
              <c:numCache>
                <c:formatCode>General</c:formatCode>
                <c:ptCount val="7"/>
                <c:pt idx="0">
                  <c:v>4.6890086239220095</c:v>
                </c:pt>
                <c:pt idx="1">
                  <c:v>5.5317637795275587</c:v>
                </c:pt>
                <c:pt idx="2">
                  <c:v>2.9451008623922008</c:v>
                </c:pt>
                <c:pt idx="3">
                  <c:v>3.1665076865391826</c:v>
                </c:pt>
                <c:pt idx="4">
                  <c:v>5.677841019872516</c:v>
                </c:pt>
                <c:pt idx="5">
                  <c:v>4.1943700787401577</c:v>
                </c:pt>
                <c:pt idx="6">
                  <c:v>4.233951628075971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BEB-4633-8F77-BB1E2A15C889}"/>
            </c:ext>
          </c:extLst>
        </c:ser>
        <c:ser>
          <c:idx val="2"/>
          <c:order val="2"/>
          <c:tx>
            <c:v>9K</c:v>
          </c:tx>
          <c:spPr>
            <a:pattFill prst="dkDnDiag">
              <a:fgClr>
                <a:srgbClr val="00FFCC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'[DATS_Results_Actual_Final_MICRO.xlsx]Draw me! (3)'!$A$2:$A$11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  <c:extLst/>
            </c:strRef>
          </c:cat>
          <c:val>
            <c:numRef>
              <c:f>[DATS_Results_Actual_Final_MICRO.xlsx]new_Graph96!$W$2,[DATS_Results_Actual_Final_MICRO.xlsx]new_Graph96!$W$8,[DATS_Results_Actual_Final_MICRO.xlsx]new_Graph96!$W$14,[DATS_Results_Actual_Final_MICRO.xlsx]new_Graph96!$W$20,[DATS_Results_Actual_Final_MICRO.xlsx]new_Graph96!$W$26,[DATS_Results_Actual_Final_MICRO.xlsx]new_Graph96!$W$32,[DATS_Results_Actual_Final_MICRO.xlsx]new_Graph96!$W$38,[DATS_Results_Actual_Final_MICRO.xlsx]new_Graph96!$W$44,[DATS_Results_Actual_Final_MICRO.xlsx]new_Graph96!$W$50,[DATS_Results_Actual_Final_MICRO.xlsx]new_Graph96!$W$56</c:f>
              <c:numCache>
                <c:formatCode>General</c:formatCode>
                <c:ptCount val="7"/>
                <c:pt idx="0">
                  <c:v>3.8465395163300924</c:v>
                </c:pt>
                <c:pt idx="1">
                  <c:v>4.0861535776614311</c:v>
                </c:pt>
                <c:pt idx="2">
                  <c:v>2.1402430815258042</c:v>
                </c:pt>
                <c:pt idx="3">
                  <c:v>1.9447349788082773</c:v>
                </c:pt>
                <c:pt idx="4">
                  <c:v>4.3099815507354773</c:v>
                </c:pt>
                <c:pt idx="5">
                  <c:v>3.2393193717277486</c:v>
                </c:pt>
                <c:pt idx="6">
                  <c:v>3.1148676510041735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BEB-4633-8F77-BB1E2A15C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88898080"/>
        <c:axId val="388889224"/>
      </c:barChart>
      <c:catAx>
        <c:axId val="3888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89224"/>
        <c:crosses val="autoZero"/>
        <c:auto val="1"/>
        <c:lblAlgn val="ctr"/>
        <c:lblOffset val="0"/>
        <c:noMultiLvlLbl val="0"/>
      </c:catAx>
      <c:valAx>
        <c:axId val="38888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Comp/Launch</a:t>
                </a:r>
                <a:r>
                  <a:rPr lang="en-US" sz="2400" b="1" i="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Ratio</a:t>
                </a:r>
                <a:endParaRPr lang="en-US" sz="2400" b="1" i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6829218607453837E-2"/>
              <c:y val="6.72320861853052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89808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3670495946350815"/>
          <c:y val="4.357298474945534E-2"/>
          <c:w val="0.5334416296501554"/>
          <c:h val="0.1073990587777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8940721412723"/>
          <c:y val="0.1677402875800143"/>
          <c:w val="0.83338246368767821"/>
          <c:h val="0.5530746041230700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'Draw me! (3)'!$G$1</c:f>
              <c:strCache>
                <c:ptCount val="1"/>
                <c:pt idx="0">
                  <c:v>LVL</c:v>
                </c:pt>
              </c:strCache>
            </c:strRef>
          </c:tx>
          <c:spPr>
            <a:pattFill prst="pct7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'Draw me! (3)'!$A$2:$A$11</c15:sqref>
                  </c15:fullRef>
                </c:ext>
              </c:extLst>
              <c:f>('Draw me! (3)'!$A$2:$A$7,'Draw me! (3)'!$A$11)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'Draw me! (3)'!$G$2:$G$11</c15:sqref>
                  </c15:fullRef>
                </c:ext>
              </c:extLst>
              <c:f>('Draw me! (3)'!$G$2:$G$7,'Draw me! (3)'!$G$11)</c:f>
              <c:numCache>
                <c:formatCode>General</c:formatCode>
                <c:ptCount val="7"/>
                <c:pt idx="0">
                  <c:v>1.2979066631400189</c:v>
                </c:pt>
                <c:pt idx="1">
                  <c:v>1.2963300394899546</c:v>
                </c:pt>
                <c:pt idx="2">
                  <c:v>1.3501877787390786</c:v>
                </c:pt>
                <c:pt idx="3">
                  <c:v>1.3649260620973238</c:v>
                </c:pt>
                <c:pt idx="4">
                  <c:v>1.2863151161834974</c:v>
                </c:pt>
                <c:pt idx="5">
                  <c:v>1.2970461071019657</c:v>
                </c:pt>
                <c:pt idx="6">
                  <c:v>1.3151062920449681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B-4901-975E-A7589A04A91D}"/>
            </c:ext>
          </c:extLst>
        </c:ser>
        <c:ser>
          <c:idx val="2"/>
          <c:order val="1"/>
          <c:tx>
            <c:strRef>
              <c:f>'Draw me! (3)'!$E$1</c:f>
              <c:strCache>
                <c:ptCount val="1"/>
                <c:pt idx="0">
                  <c:v>LRR</c:v>
                </c:pt>
              </c:strCache>
            </c:strRef>
          </c:tx>
          <c:spPr>
            <a:pattFill prst="wdUpDiag">
              <a:fgClr>
                <a:srgbClr val="FF99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'Draw me! (3)'!$A$2:$A$11</c15:sqref>
                  </c15:fullRef>
                </c:ext>
              </c:extLst>
              <c:f>('Draw me! (3)'!$A$2:$A$7,'Draw me! (3)'!$A$11)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'Draw me! (3)'!$E$2:$E$11</c15:sqref>
                  </c15:fullRef>
                </c:ext>
              </c:extLst>
              <c:f>('Draw me! (3)'!$E$2:$E$7,'Draw me! (3)'!$E$11)</c:f>
              <c:numCache>
                <c:formatCode>General</c:formatCode>
                <c:ptCount val="7"/>
                <c:pt idx="0">
                  <c:v>1.2532106293795013</c:v>
                </c:pt>
                <c:pt idx="1">
                  <c:v>1.2688347352862319</c:v>
                </c:pt>
                <c:pt idx="2">
                  <c:v>1.3650798963992876</c:v>
                </c:pt>
                <c:pt idx="3">
                  <c:v>1.3559681164191704</c:v>
                </c:pt>
                <c:pt idx="4">
                  <c:v>1.2556573597991152</c:v>
                </c:pt>
                <c:pt idx="5">
                  <c:v>1.2754443054739097</c:v>
                </c:pt>
                <c:pt idx="6">
                  <c:v>1.2948761165613514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BB-4901-975E-A7589A04A91D}"/>
            </c:ext>
          </c:extLst>
        </c:ser>
        <c:ser>
          <c:idx val="5"/>
          <c:order val="2"/>
          <c:tx>
            <c:strRef>
              <c:f>'Draw me! (3)'!$D$1</c:f>
              <c:strCache>
                <c:ptCount val="1"/>
                <c:pt idx="0">
                  <c:v>DepLinks</c:v>
                </c:pt>
              </c:strCache>
            </c:strRef>
          </c:tx>
          <c:spPr>
            <a:pattFill prst="openDmnd">
              <a:fgClr>
                <a:srgbClr val="33CCCC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'Draw me! (3)'!$A$2:$A$11</c15:sqref>
                  </c15:fullRef>
                </c:ext>
              </c:extLst>
              <c:f>('Draw me! (3)'!$A$2:$A$7,'Draw me! (3)'!$A$11)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'Draw me! (3)'!$D$2:$D$11</c15:sqref>
                  </c15:fullRef>
                </c:ext>
              </c:extLst>
              <c:f>('Draw me! (3)'!$D$2:$D$7,'Draw me! (3)'!$D$11)</c:f>
              <c:numCache>
                <c:formatCode>General</c:formatCode>
                <c:ptCount val="7"/>
                <c:pt idx="0">
                  <c:v>1.2104187726052253</c:v>
                </c:pt>
                <c:pt idx="1">
                  <c:v>1.2004797173793973</c:v>
                </c:pt>
                <c:pt idx="2">
                  <c:v>1.3159742603168043</c:v>
                </c:pt>
                <c:pt idx="3">
                  <c:v>1.3298434357021744</c:v>
                </c:pt>
                <c:pt idx="4">
                  <c:v>1.197728554166178</c:v>
                </c:pt>
                <c:pt idx="5">
                  <c:v>1.2352172376716433</c:v>
                </c:pt>
                <c:pt idx="6">
                  <c:v>1.2471155341965479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BB-4901-975E-A7589A04A91D}"/>
            </c:ext>
          </c:extLst>
        </c:ser>
        <c:ser>
          <c:idx val="1"/>
          <c:order val="3"/>
          <c:tx>
            <c:strRef>
              <c:f>'Draw me! (3)'!$C$1</c:f>
              <c:strCache>
                <c:ptCount val="1"/>
                <c:pt idx="0">
                  <c:v>CDP</c:v>
                </c:pt>
              </c:strCache>
            </c:strRef>
          </c:tx>
          <c:spPr>
            <a:pattFill prst="pct20">
              <a:fgClr>
                <a:srgbClr val="7030A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'Draw me! (3)'!$A$2:$A$11</c15:sqref>
                  </c15:fullRef>
                </c:ext>
              </c:extLst>
              <c:f>('Draw me! (3)'!$A$2:$A$7,'Draw me! (3)'!$A$11)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'Draw me! (3)'!$C$2:$C$11</c15:sqref>
                  </c15:fullRef>
                </c:ext>
              </c:extLst>
              <c:f>('Draw me! (3)'!$C$2:$C$7,'Draw me! (3)'!$C$11)</c:f>
              <c:numCache>
                <c:formatCode>General</c:formatCode>
                <c:ptCount val="7"/>
                <c:pt idx="0">
                  <c:v>1.0616540227520492</c:v>
                </c:pt>
                <c:pt idx="1">
                  <c:v>1.0532753680251292</c:v>
                </c:pt>
                <c:pt idx="2">
                  <c:v>1.091398769643517</c:v>
                </c:pt>
                <c:pt idx="3">
                  <c:v>1.0861235760120027</c:v>
                </c:pt>
                <c:pt idx="4">
                  <c:v>1.0520493156109787</c:v>
                </c:pt>
                <c:pt idx="5">
                  <c:v>1.0679238673850098</c:v>
                </c:pt>
                <c:pt idx="6">
                  <c:v>1.0686299411855589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BB-4901-975E-A7589A04A91D}"/>
            </c:ext>
          </c:extLst>
        </c:ser>
        <c:ser>
          <c:idx val="0"/>
          <c:order val="4"/>
          <c:tx>
            <c:strRef>
              <c:f>'Draw me! (3)'!$B$1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'Draw me! (3)'!$A$2:$A$11</c15:sqref>
                  </c15:fullRef>
                </c:ext>
              </c:extLst>
              <c:f>('Draw me! (3)'!$A$2:$A$7,'Draw me! (3)'!$A$11)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'Draw me! (3)'!$B$2:$B$11</c15:sqref>
                  </c15:fullRef>
                </c:ext>
              </c:extLst>
              <c:f>('Draw me! (3)'!$B$2:$B$7,'Draw me! (3)'!$B$11)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BB-4901-975E-A7589A04A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475980216"/>
        <c:axId val="475980544"/>
      </c:barChart>
      <c:catAx>
        <c:axId val="47598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b" anchorCtr="0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980544"/>
        <c:crosses val="autoZero"/>
        <c:auto val="1"/>
        <c:lblAlgn val="ctr"/>
        <c:lblOffset val="50"/>
        <c:noMultiLvlLbl val="0"/>
      </c:catAx>
      <c:valAx>
        <c:axId val="475980544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'Draw me! (3)'!$A$1</c:f>
              <c:strCache>
                <c:ptCount val="1"/>
                <c:pt idx="0">
                  <c:v>Normalized Speedup</c:v>
                </c:pt>
              </c:strCache>
            </c:strRef>
          </c:tx>
          <c:layout>
            <c:manualLayout>
              <c:xMode val="edge"/>
              <c:yMode val="edge"/>
              <c:x val="2.1474847395392672E-2"/>
              <c:y val="0.178871461088487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980216"/>
        <c:crosses val="autoZero"/>
        <c:crossBetween val="between"/>
        <c:majorUnit val="0.1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0189752342040166"/>
          <c:y val="3.0997637847332685E-2"/>
          <c:w val="0.89810236372514929"/>
          <c:h val="0.12505361829771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1K</c:v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'[DATS_Results_Actual_Final_MICRO.xlsx]Draw me! (3)'!$A$2:$A$11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  <c:extLst/>
            </c:strRef>
          </c:cat>
          <c:val>
            <c:numRef>
              <c:f>[DATS_Results_Actual_Final_MICRO.xlsx]new_Graph32!$K$6,[DATS_Results_Actual_Final_MICRO.xlsx]new_Graph32!$K$12,[DATS_Results_Actual_Final_MICRO.xlsx]new_Graph32!$K$18,[DATS_Results_Actual_Final_MICRO.xlsx]new_Graph32!$K$24,[DATS_Results_Actual_Final_MICRO.xlsx]new_Graph32!$K$30,[DATS_Results_Actual_Final_MICRO.xlsx]new_Graph32!$K$36,[DATS_Results_Actual_Final_MICRO.xlsx]new_Graph32!$K$42,[DATS_Results_Actual_Final_MICRO.xlsx]new_Graph32!$K$48,[DATS_Results_Actual_Final_MICRO.xlsx]new_Graph32!$K$54,[DATS_Results_Actual_Final_MICRO.xlsx]new_Graph32!$K$60</c:f>
              <c:numCache>
                <c:formatCode>General</c:formatCode>
                <c:ptCount val="7"/>
                <c:pt idx="0">
                  <c:v>1.1451292948381255</c:v>
                </c:pt>
                <c:pt idx="1">
                  <c:v>1.0983615964850748</c:v>
                </c:pt>
                <c:pt idx="2">
                  <c:v>1.1725307135652616</c:v>
                </c:pt>
                <c:pt idx="3">
                  <c:v>1.1753824393998207</c:v>
                </c:pt>
                <c:pt idx="4">
                  <c:v>1.0964841982650968</c:v>
                </c:pt>
                <c:pt idx="5">
                  <c:v>1.1445709832173263</c:v>
                </c:pt>
                <c:pt idx="6">
                  <c:v>1.1383034877141009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A7E-4F5F-BF5B-3F1766C00955}"/>
            </c:ext>
          </c:extLst>
        </c:ser>
        <c:ser>
          <c:idx val="1"/>
          <c:order val="1"/>
          <c:tx>
            <c:v>4K</c:v>
          </c:tx>
          <c:spPr>
            <a:pattFill prst="divot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'[DATS_Results_Actual_Final_MICRO.xlsx]Draw me! (3)'!$A$2:$A$11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  <c:extLst/>
            </c:strRef>
          </c:cat>
          <c:val>
            <c:numRef>
              <c:f>[DATS_Results_Actual_Final_MICRO.xlsx]new_Graph64!$K$6,[DATS_Results_Actual_Final_MICRO.xlsx]new_Graph64!$K$12,[DATS_Results_Actual_Final_MICRO.xlsx]new_Graph64!$K$18,[DATS_Results_Actual_Final_MICRO.xlsx]new_Graph64!$K$24,[DATS_Results_Actual_Final_MICRO.xlsx]new_Graph64!$K$30,[DATS_Results_Actual_Final_MICRO.xlsx]new_Graph64!$K$36,[DATS_Results_Actual_Final_MICRO.xlsx]new_Graph64!$K$42,[DATS_Results_Actual_Final_MICRO.xlsx]new_Graph64!$K$48,[DATS_Results_Actual_Final_MICRO.xlsx]new_Graph64!$K$54,[DATS_Results_Actual_Final_MICRO.xlsx]new_Graph64!$K$60</c:f>
              <c:numCache>
                <c:formatCode>General</c:formatCode>
                <c:ptCount val="7"/>
                <c:pt idx="0">
                  <c:v>1.2979066631400189</c:v>
                </c:pt>
                <c:pt idx="1">
                  <c:v>1.2963300394899546</c:v>
                </c:pt>
                <c:pt idx="2">
                  <c:v>1.3501877787390786</c:v>
                </c:pt>
                <c:pt idx="3">
                  <c:v>1.3649260620973238</c:v>
                </c:pt>
                <c:pt idx="4">
                  <c:v>1.2863151161834974</c:v>
                </c:pt>
                <c:pt idx="5">
                  <c:v>1.2970461071019657</c:v>
                </c:pt>
                <c:pt idx="6">
                  <c:v>1.3151062920449681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A7E-4F5F-BF5B-3F1766C00955}"/>
            </c:ext>
          </c:extLst>
        </c:ser>
        <c:ser>
          <c:idx val="2"/>
          <c:order val="2"/>
          <c:tx>
            <c:v>9K</c:v>
          </c:tx>
          <c:spPr>
            <a:pattFill prst="dkDnDiag">
              <a:fgClr>
                <a:srgbClr val="00FFCC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'[DATS_Results_Actual_Final_MICRO.xlsx]Draw me! (3)'!$A$2:$A$11</c:f>
              <c:strCache>
                <c:ptCount val="7"/>
                <c:pt idx="0">
                  <c:v>DTW</c:v>
                </c:pt>
                <c:pt idx="1">
                  <c:v>HEAT2D</c:v>
                </c:pt>
                <c:pt idx="2">
                  <c:v>HIST</c:v>
                </c:pt>
                <c:pt idx="3">
                  <c:v>INT_IMG</c:v>
                </c:pt>
                <c:pt idx="4">
                  <c:v>SOR</c:v>
                </c:pt>
                <c:pt idx="5">
                  <c:v>SW</c:v>
                </c:pt>
                <c:pt idx="6">
                  <c:v>GeoMean</c:v>
                </c:pt>
              </c:strCache>
              <c:extLst/>
            </c:strRef>
          </c:cat>
          <c:val>
            <c:numRef>
              <c:f>[DATS_Results_Actual_Final_MICRO.xlsx]new_Graph96!$K$6,[DATS_Results_Actual_Final_MICRO.xlsx]new_Graph96!$K$12,[DATS_Results_Actual_Final_MICRO.xlsx]new_Graph96!$K$18,[DATS_Results_Actual_Final_MICRO.xlsx]new_Graph96!$K$24,[DATS_Results_Actual_Final_MICRO.xlsx]new_Graph96!$K$30,[DATS_Results_Actual_Final_MICRO.xlsx]new_Graph96!$K$36,[DATS_Results_Actual_Final_MICRO.xlsx]new_Graph96!$K$42,[DATS_Results_Actual_Final_MICRO.xlsx]new_Graph96!$K$48,[DATS_Results_Actual_Final_MICRO.xlsx]new_Graph96!$K$54,[DATS_Results_Actual_Final_MICRO.xlsx]new_Graph96!$K$60</c:f>
              <c:numCache>
                <c:formatCode>General</c:formatCode>
                <c:ptCount val="7"/>
                <c:pt idx="0">
                  <c:v>1.3947839970289717</c:v>
                </c:pt>
                <c:pt idx="1">
                  <c:v>1.4105162706866563</c:v>
                </c:pt>
                <c:pt idx="2">
                  <c:v>1.3657777311754025</c:v>
                </c:pt>
                <c:pt idx="3">
                  <c:v>1.6519601912701023</c:v>
                </c:pt>
                <c:pt idx="4">
                  <c:v>1.4079143794258155</c:v>
                </c:pt>
                <c:pt idx="5">
                  <c:v>1.4734777795185852</c:v>
                </c:pt>
                <c:pt idx="6">
                  <c:v>1.4477628091833183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A7E-4F5F-BF5B-3F1766C00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88898080"/>
        <c:axId val="388889224"/>
      </c:barChart>
      <c:catAx>
        <c:axId val="3888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89224"/>
        <c:crosses val="autoZero"/>
        <c:auto val="1"/>
        <c:lblAlgn val="ctr"/>
        <c:lblOffset val="0"/>
        <c:noMultiLvlLbl val="0"/>
      </c:catAx>
      <c:valAx>
        <c:axId val="388889224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Overall Speedup (LVL)</a:t>
                </a:r>
              </a:p>
            </c:rich>
          </c:tx>
          <c:layout>
            <c:manualLayout>
              <c:xMode val="edge"/>
              <c:yMode val="edge"/>
              <c:x val="7.1069553805774279E-3"/>
              <c:y val="6.7232065626570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89808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7420494313210847"/>
          <c:y val="5.8401959007680228E-2"/>
          <c:w val="0.5334416296501554"/>
          <c:h val="0.1073990587777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C427E-E52D-4A6C-9A30-E56B8F58A26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49F8-FC4E-48AF-B73D-8E786169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Node 10 could execute considering nodes 9 and 6 are done. But it has to wait for 12 and 3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0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1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Renaming:</a:t>
            </a:r>
          </a:p>
          <a:p>
            <a:r>
              <a:rPr lang="en-US" dirty="0"/>
              <a:t>Used as reference in the thread block scheduler</a:t>
            </a:r>
          </a:p>
          <a:p>
            <a:r>
              <a:rPr lang="en-US" dirty="0"/>
              <a:t>Helps minimize used memory size by minimizing the level range between dependent nodes. -&gt;</a:t>
            </a:r>
            <a:r>
              <a:rPr lang="en-US" baseline="0" dirty="0"/>
              <a:t> Maximizing the number of nodes cached in hardware</a:t>
            </a:r>
            <a:endParaRPr lang="en-US" dirty="0"/>
          </a:p>
          <a:p>
            <a:r>
              <a:rPr lang="en-US" dirty="0"/>
              <a:t>No? -&gt; Large CSR Range -&gt; Inefficient caching!</a:t>
            </a:r>
          </a:p>
          <a:p>
            <a:endParaRPr lang="en-US" dirty="0"/>
          </a:p>
          <a:p>
            <a:r>
              <a:rPr lang="en-US" dirty="0"/>
              <a:t>Key challenges:</a:t>
            </a:r>
          </a:p>
          <a:p>
            <a:pPr marL="228600" indent="-228600">
              <a:buAutoNum type="arabicPeriod"/>
            </a:pPr>
            <a:r>
              <a:rPr lang="en-US" baseline="0" dirty="0"/>
              <a:t>Efficient caching -&gt; Solved by HW technique DGB</a:t>
            </a:r>
          </a:p>
          <a:p>
            <a:pPr marL="228600" indent="-228600">
              <a:buAutoNum type="arabicPeriod"/>
            </a:pPr>
            <a:r>
              <a:rPr lang="en-US" baseline="0" dirty="0"/>
              <a:t>Efficient scheduling -&gt; LVL bound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DepLinks</a:t>
            </a:r>
            <a:r>
              <a:rPr lang="en-US" dirty="0"/>
              <a:t> can be used</a:t>
            </a:r>
            <a:r>
              <a:rPr lang="en-US" baseline="0" dirty="0"/>
              <a:t> to </a:t>
            </a:r>
            <a:r>
              <a:rPr lang="en-US" baseline="0"/>
              <a:t>create barrier primitives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DepLinks</a:t>
            </a:r>
            <a:r>
              <a:rPr lang="en-US" dirty="0"/>
              <a:t>:</a:t>
            </a:r>
            <a:r>
              <a:rPr lang="en-US" baseline="0" dirty="0"/>
              <a:t> Replaced global barriers with our dependency graph primitives (LVL=0)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3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Empirical</a:t>
            </a:r>
            <a:r>
              <a:rPr lang="en-US" baseline="0" dirty="0"/>
              <a:t>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49F8-FC4E-48AF-B73D-8E78616998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A5DE-4185-4719-A9E0-E372A838F2C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4BED8-BBFB-44B0-A49B-3C520E936B87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72698-2F64-4DFF-BF5B-3168635D5C26}"/>
              </a:ext>
            </a:extLst>
          </p:cNvPr>
          <p:cNvSpPr/>
          <p:nvPr userDrawn="1"/>
        </p:nvSpPr>
        <p:spPr>
          <a:xfrm>
            <a:off x="0" y="2032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595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2535-F24F-412C-A2D4-CD7C2618AA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44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706B-690A-4CE9-9BD3-07D8D38C29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34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DD5-40A1-4441-B22E-AA95298EBCD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6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0D60-E1C4-44C8-AD1A-60A53968D0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12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294-8622-411A-AEA6-CB736F2CF0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7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BC11-01AE-4A96-AA61-78EBDF7EAB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1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C790-9A21-4544-961E-56A0010557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6981-2EE1-4136-8C60-6289260E52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9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3882-01EE-4C29-8FEB-399FC06B7E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3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816F-01F4-47D9-A38C-03A65537DC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99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7034D4-1418-4BD3-AF50-5003E760DEB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79CD-A90B-4833-872F-7E409BBCE9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71F82-AA90-4D40-9122-17F74C44FE4E}"/>
              </a:ext>
            </a:extLst>
          </p:cNvPr>
          <p:cNvSpPr txBox="1"/>
          <p:nvPr userDrawn="1"/>
        </p:nvSpPr>
        <p:spPr>
          <a:xfrm>
            <a:off x="9753600" y="642195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E9968-0DC1-4541-BED6-E3546B88CB12}" type="slidenum">
              <a:rPr lang="en-US" sz="1800" b="0" i="0" smtClean="0">
                <a:latin typeface="+mn-lt"/>
                <a:cs typeface="Arial" panose="020B0604020202020204" pitchFamily="34" charset="0"/>
              </a:rPr>
              <a:pPr algn="r"/>
              <a:t>‹#›</a:t>
            </a:fld>
            <a:r>
              <a:rPr lang="en-US" sz="1800" b="0" i="0" dirty="0">
                <a:latin typeface="+mn-lt"/>
                <a:cs typeface="Arial" panose="020B0604020202020204" pitchFamily="34" charset="0"/>
              </a:rPr>
              <a:t>/39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E8A24-C091-4201-8202-A199D5D2B30B}"/>
              </a:ext>
            </a:extLst>
          </p:cNvPr>
          <p:cNvSpPr txBox="1"/>
          <p:nvPr userDrawn="1"/>
        </p:nvSpPr>
        <p:spPr>
          <a:xfrm>
            <a:off x="139701" y="6472574"/>
            <a:ext cx="51943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300" b="0" i="1" dirty="0"/>
              <a:t>WIREFRAME: Supporting Data-dependent Parallelism in GPUs</a:t>
            </a:r>
            <a:endParaRPr lang="en-US" sz="1300" b="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2B727-A2BA-46B9-A256-4E04DC0B8173}"/>
              </a:ext>
            </a:extLst>
          </p:cNvPr>
          <p:cNvSpPr txBox="1"/>
          <p:nvPr userDrawn="1"/>
        </p:nvSpPr>
        <p:spPr>
          <a:xfrm>
            <a:off x="4114800" y="644042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+mn-lt"/>
                <a:cs typeface="Times New Roman" panose="02020603050405020304" pitchFamily="18" charset="0"/>
              </a:rPr>
              <a:t>MICRO 50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5A89C9-45DC-4A0C-995F-9B41EDE0AB67}"/>
              </a:ext>
            </a:extLst>
          </p:cNvPr>
          <p:cNvCxnSpPr/>
          <p:nvPr userDrawn="1"/>
        </p:nvCxnSpPr>
        <p:spPr>
          <a:xfrm>
            <a:off x="0" y="6382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8D0E846-BFA9-4AAE-8A8D-FF18C626CFA8}"/>
              </a:ext>
            </a:extLst>
          </p:cNvPr>
          <p:cNvSpPr/>
          <p:nvPr userDrawn="1"/>
        </p:nvSpPr>
        <p:spPr>
          <a:xfrm>
            <a:off x="11201400" y="110713"/>
            <a:ext cx="838200" cy="469392"/>
          </a:xfrm>
          <a:prstGeom prst="rect">
            <a:avLst/>
          </a:prstGeom>
          <a:blipFill dpi="0" rotWithShape="1">
            <a:blip r:embed="rId1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03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7DDDF81-7F8A-4B9A-BC7D-60B87E5EEC48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457200"/>
            <a:ext cx="10972800" cy="162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WIREFRAME: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Data-dependent Parallelism through Dependency Graph Execution in GPUs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2DD335F-763A-49CD-97BF-F2296169B123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514601"/>
            <a:ext cx="116586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AmirAli Abdolrashidi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Devashree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Tripathy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Mehmet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Belviranli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Laxmi Narayan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Bhuyan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Daniel Wong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FA8DE4-D4B0-4848-B6A8-711101301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60" y="5492954"/>
            <a:ext cx="3886200" cy="83164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A29FCBE-1C67-4CAF-9224-4B2D60791D9D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0" y="4389397"/>
            <a:ext cx="5181600" cy="51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Riverside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EB3C689-95F6-4AFC-A120-035B030E089F}"/>
              </a:ext>
            </a:extLst>
          </p:cNvPr>
          <p:cNvSpPr txBox="1">
            <a:spLocks noChangeArrowheads="1"/>
          </p:cNvSpPr>
          <p:nvPr/>
        </p:nvSpPr>
        <p:spPr>
          <a:xfrm>
            <a:off x="3417176" y="4791633"/>
            <a:ext cx="5345824" cy="512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Oak Ridge National Research Lab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E91C17-2959-4884-BAD0-8E60D8E78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16048" r="10800" b="27052"/>
          <a:stretch/>
        </p:blipFill>
        <p:spPr>
          <a:xfrm>
            <a:off x="2438401" y="5492954"/>
            <a:ext cx="3182007" cy="1001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need for a generalized support for finer-grain inter-block data dependency for more performance and efficiency.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305" y="3429004"/>
            <a:ext cx="8371399" cy="21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limitations</a:t>
            </a:r>
          </a:p>
          <a:p>
            <a:pPr lvl="1"/>
            <a:r>
              <a:rPr lang="en-US" dirty="0"/>
              <a:t>High device-side kernel launch overhead</a:t>
            </a:r>
          </a:p>
          <a:p>
            <a:pPr lvl="1"/>
            <a:r>
              <a:rPr lang="en-US" dirty="0"/>
              <a:t>No general inter-block data dependency support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Our solution: Wireframe</a:t>
            </a:r>
          </a:p>
          <a:p>
            <a:pPr lvl="1"/>
            <a:r>
              <a:rPr lang="en-US" dirty="0"/>
              <a:t>Hybrid HW/SW solution</a:t>
            </a:r>
          </a:p>
          <a:p>
            <a:pPr lvl="2"/>
            <a:r>
              <a:rPr lang="en-US" dirty="0"/>
              <a:t>Hardware support for dependent parallelism</a:t>
            </a:r>
          </a:p>
          <a:p>
            <a:pPr lvl="2"/>
            <a:r>
              <a:rPr lang="en-US" dirty="0"/>
              <a:t>Thread block scheduling</a:t>
            </a:r>
          </a:p>
          <a:p>
            <a:pPr lvl="2"/>
            <a:r>
              <a:rPr lang="en-US" dirty="0"/>
              <a:t>Programming model</a:t>
            </a:r>
          </a:p>
          <a:p>
            <a:pPr lvl="1"/>
            <a:r>
              <a:rPr lang="en-US" dirty="0"/>
              <a:t>Main focus is inter-block dependencies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4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Wireframe 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FE5EF-DB31-4767-858B-D7774B8F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0" y="302173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(CPU)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0" y="406334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Device (GPU)</a:t>
            </a:r>
          </a:p>
        </p:txBody>
      </p:sp>
      <p:pic>
        <p:nvPicPr>
          <p:cNvPr id="12725" name="Picture 127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45" y="1274246"/>
            <a:ext cx="2861351" cy="2407015"/>
          </a:xfrm>
          <a:prstGeom prst="rect">
            <a:avLst/>
          </a:prstGeom>
        </p:spPr>
      </p:pic>
      <p:pic>
        <p:nvPicPr>
          <p:cNvPr id="12727" name="Picture 127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237" y="1295835"/>
            <a:ext cx="1439075" cy="2412612"/>
          </a:xfrm>
          <a:prstGeom prst="rect">
            <a:avLst/>
          </a:prstGeom>
        </p:spPr>
      </p:pic>
      <p:pic>
        <p:nvPicPr>
          <p:cNvPr id="12728" name="Picture 1272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63" y="3800622"/>
            <a:ext cx="9924476" cy="130175"/>
          </a:xfrm>
          <a:prstGeom prst="rect">
            <a:avLst/>
          </a:prstGeom>
        </p:spPr>
      </p:pic>
      <p:pic>
        <p:nvPicPr>
          <p:cNvPr id="12731" name="Picture 12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66" y="4589338"/>
            <a:ext cx="1853439" cy="1640129"/>
          </a:xfrm>
          <a:prstGeom prst="rect">
            <a:avLst/>
          </a:prstGeom>
        </p:spPr>
      </p:pic>
      <p:pic>
        <p:nvPicPr>
          <p:cNvPr id="12733" name="Picture 127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810001"/>
            <a:ext cx="2754960" cy="2535763"/>
          </a:xfrm>
          <a:prstGeom prst="rect">
            <a:avLst/>
          </a:prstGeom>
        </p:spPr>
      </p:pic>
      <p:pic>
        <p:nvPicPr>
          <p:cNvPr id="12734" name="Picture 127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536" y="4112710"/>
            <a:ext cx="1450273" cy="2211095"/>
          </a:xfrm>
          <a:prstGeom prst="rect">
            <a:avLst/>
          </a:prstGeom>
        </p:spPr>
      </p:pic>
      <p:pic>
        <p:nvPicPr>
          <p:cNvPr id="578" name="Picture 5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7539" y="5311927"/>
            <a:ext cx="588656" cy="368600"/>
          </a:xfrm>
          <a:prstGeom prst="rect">
            <a:avLst/>
          </a:prstGeom>
        </p:spPr>
      </p:pic>
      <p:pic>
        <p:nvPicPr>
          <p:cNvPr id="579" name="Picture 5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8648" y="2488436"/>
            <a:ext cx="459281" cy="368600"/>
          </a:xfrm>
          <a:prstGeom prst="rect">
            <a:avLst/>
          </a:prstGeom>
        </p:spPr>
      </p:pic>
      <p:pic>
        <p:nvPicPr>
          <p:cNvPr id="580" name="Picture 5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864" y="2476036"/>
            <a:ext cx="459281" cy="368600"/>
          </a:xfrm>
          <a:prstGeom prst="rect">
            <a:avLst/>
          </a:prstGeom>
        </p:spPr>
      </p:pic>
      <p:pic>
        <p:nvPicPr>
          <p:cNvPr id="581" name="Picture 580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855255" y="3102383"/>
            <a:ext cx="322487" cy="1415236"/>
          </a:xfrm>
          <a:prstGeom prst="rect">
            <a:avLst/>
          </a:prstGeom>
        </p:spPr>
      </p:pic>
      <p:pic>
        <p:nvPicPr>
          <p:cNvPr id="582" name="Picture 5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9157" y="1541664"/>
            <a:ext cx="1879775" cy="1339832"/>
          </a:xfrm>
          <a:prstGeom prst="rect">
            <a:avLst/>
          </a:prstGeom>
        </p:spPr>
      </p:pic>
      <p:pic>
        <p:nvPicPr>
          <p:cNvPr id="621" name="Picture 6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335" y="5304199"/>
            <a:ext cx="588656" cy="3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Dependency Graph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0B9AA46-3628-4B38-8E0E-428E7F2C65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-Stored in compressed sparse (CSR) format</a:t>
                </a:r>
              </a:p>
              <a:p>
                <a:r>
                  <a:rPr lang="en-US" sz="2400" b="1" dirty="0"/>
                  <a:t>   -(Thread block </a:t>
                </a:r>
                <a:r>
                  <a:rPr lang="en-US" sz="2400" b="1" dirty="0">
                    <a:sym typeface="Wingdings" panose="05000000000000000000" pitchFamily="2" charset="2"/>
                  </a:rPr>
                  <a:t> Node)</a:t>
                </a:r>
              </a:p>
              <a:p>
                <a:r>
                  <a:rPr lang="en-US" sz="2400" b="1" dirty="0">
                    <a:sym typeface="Wingdings" panose="05000000000000000000" pitchFamily="2" charset="2"/>
                  </a:rPr>
                  <a:t>   -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𝒏𝒍𝒐𝒈𝒏</m:t>
                        </m:r>
                      </m:e>
                    </m:d>
                  </m:oMath>
                </a14:m>
                <a:endParaRPr lang="en-US" sz="2400" b="1" dirty="0"/>
              </a:p>
              <a:p>
                <a:endParaRPr lang="en-US" sz="2400" dirty="0"/>
              </a:p>
              <a:p>
                <a:r>
                  <a:rPr lang="en-US" sz="2400" dirty="0"/>
                  <a:t>-Parent count and level of every node determined at runtime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-Sent to the GPU’s global memory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0B9AA46-3628-4B38-8E0E-428E7F2C6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81664" y="2057400"/>
                <a:ext cx="4601524" cy="3811588"/>
              </a:xfrm>
              <a:blipFill>
                <a:blip r:embed="rId2"/>
                <a:stretch>
                  <a:fillRect l="-1987" t="-2240" r="-2252" b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907004-E9FE-4CCE-9F30-F64AC37E9B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1981200"/>
            <a:ext cx="5907331" cy="35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1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Renaming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11713"/>
            <a:ext cx="10515600" cy="4351339"/>
          </a:xfrm>
        </p:spPr>
        <p:txBody>
          <a:bodyPr/>
          <a:lstStyle/>
          <a:p>
            <a:r>
              <a:rPr lang="en-US" dirty="0"/>
              <a:t>During CSR conversion</a:t>
            </a:r>
          </a:p>
          <a:p>
            <a:r>
              <a:rPr lang="en-US" dirty="0"/>
              <a:t>To minimize data level range in cache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3" y="2720542"/>
            <a:ext cx="5614476" cy="35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functions are needed to support dependency in CUDA</a:t>
            </a:r>
          </a:p>
          <a:p>
            <a:pPr lvl="1"/>
            <a:r>
              <a:rPr lang="en-US" dirty="0"/>
              <a:t>Add parent</a:t>
            </a:r>
          </a:p>
          <a:p>
            <a:pPr lvl="1"/>
            <a:r>
              <a:rPr lang="en-US" dirty="0"/>
              <a:t>SM assignment policy selection</a:t>
            </a:r>
          </a:p>
          <a:p>
            <a:r>
              <a:rPr lang="en-US" dirty="0"/>
              <a:t>Proposing </a:t>
            </a:r>
            <a:r>
              <a:rPr lang="en-US" dirty="0" err="1"/>
              <a:t>DepLinks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Would assign a dependency graph generation function to a kernel</a:t>
            </a:r>
          </a:p>
          <a:p>
            <a:pPr lvl="1"/>
            <a:r>
              <a:rPr lang="en-US" dirty="0"/>
              <a:t>Easy to learn and use</a:t>
            </a:r>
          </a:p>
          <a:p>
            <a:pPr lvl="2"/>
            <a:r>
              <a:rPr lang="en-US" dirty="0"/>
              <a:t>Less burden on the programmer</a:t>
            </a:r>
          </a:p>
        </p:txBody>
      </p:sp>
    </p:spTree>
    <p:extLst>
      <p:ext uri="{BB962C8B-B14F-4D97-AF65-F5344CB8AC3E}">
        <p14:creationId xmlns:p14="http://schemas.microsoft.com/office/powerpoint/2010/main" val="101598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311" y="1877876"/>
            <a:ext cx="2471063" cy="3886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0509" y="2020985"/>
            <a:ext cx="3892852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Comparison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DepLinks</a:t>
            </a:r>
            <a:r>
              <a:rPr lang="en-US" dirty="0"/>
              <a:t> (Wireframe)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53149" y="2505075"/>
            <a:ext cx="4133851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9513" y="2525744"/>
            <a:ext cx="4419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#define parent1 dim3 (blockIdx.x-1, </a:t>
            </a:r>
            <a:r>
              <a:rPr lang="en-US" sz="1400" dirty="0" err="1">
                <a:solidFill>
                  <a:srgbClr val="0070C0"/>
                </a:solidFill>
              </a:rPr>
              <a:t>blockIdx.y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blockIdx.z</a:t>
            </a:r>
            <a:r>
              <a:rPr lang="en-US" sz="1400" dirty="0">
                <a:solidFill>
                  <a:srgbClr val="0070C0"/>
                </a:solidFill>
              </a:rPr>
              <a:t>);</a:t>
            </a:r>
          </a:p>
          <a:p>
            <a:r>
              <a:rPr lang="en-US" sz="1400" dirty="0">
                <a:solidFill>
                  <a:srgbClr val="0070C0"/>
                </a:solidFill>
              </a:rPr>
              <a:t>#define parent2 dim3 (</a:t>
            </a:r>
            <a:r>
              <a:rPr lang="en-US" sz="1400" dirty="0" err="1">
                <a:solidFill>
                  <a:srgbClr val="0070C0"/>
                </a:solidFill>
              </a:rPr>
              <a:t>blockIdx.x</a:t>
            </a:r>
            <a:r>
              <a:rPr lang="en-US" sz="1400" dirty="0">
                <a:solidFill>
                  <a:srgbClr val="0070C0"/>
                </a:solidFill>
              </a:rPr>
              <a:t>, blockIdx.y-1, </a:t>
            </a:r>
            <a:r>
              <a:rPr lang="en-US" sz="1400" dirty="0" err="1">
                <a:solidFill>
                  <a:srgbClr val="0070C0"/>
                </a:solidFill>
              </a:rPr>
              <a:t>blockIdx.z</a:t>
            </a:r>
            <a:r>
              <a:rPr lang="en-US" sz="1400" dirty="0">
                <a:solidFill>
                  <a:srgbClr val="0070C0"/>
                </a:solidFill>
              </a:rPr>
              <a:t>);</a:t>
            </a:r>
          </a:p>
          <a:p>
            <a:r>
              <a:rPr lang="en-US" sz="1400" dirty="0"/>
              <a:t>void* </a:t>
            </a:r>
            <a:r>
              <a:rPr lang="en-US" sz="1400" dirty="0" err="1"/>
              <a:t>DepLink</a:t>
            </a:r>
            <a:r>
              <a:rPr lang="en-US" sz="1400" dirty="0"/>
              <a:t>() {</a:t>
            </a:r>
          </a:p>
          <a:p>
            <a:r>
              <a:rPr lang="en-US" sz="1400" dirty="0"/>
              <a:t>    if (</a:t>
            </a:r>
            <a:r>
              <a:rPr lang="en-US" sz="1400" dirty="0" err="1"/>
              <a:t>blockIdx.x</a:t>
            </a:r>
            <a:r>
              <a:rPr lang="en-US" sz="1400" dirty="0"/>
              <a:t> &gt; 0) WF::</a:t>
            </a:r>
            <a:r>
              <a:rPr lang="en-US" sz="1400" dirty="0" err="1"/>
              <a:t>AddDependency</a:t>
            </a:r>
            <a:r>
              <a:rPr lang="en-US" sz="1400" dirty="0"/>
              <a:t>(parent1);</a:t>
            </a:r>
          </a:p>
          <a:p>
            <a:r>
              <a:rPr lang="en-US" sz="1400" dirty="0"/>
              <a:t>    if (</a:t>
            </a:r>
            <a:r>
              <a:rPr lang="en-US" sz="1400" dirty="0" err="1"/>
              <a:t>blockIdx.y</a:t>
            </a:r>
            <a:r>
              <a:rPr lang="en-US" sz="1400" dirty="0"/>
              <a:t> &gt; 0) WF::</a:t>
            </a:r>
            <a:r>
              <a:rPr lang="en-US" sz="1400" dirty="0" err="1"/>
              <a:t>AddDependency</a:t>
            </a:r>
            <a:r>
              <a:rPr lang="en-US" sz="1400" dirty="0"/>
              <a:t>(parent2);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main() {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kernel&lt;&lt;&lt;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BlockSize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DepLink</a:t>
            </a:r>
            <a:r>
              <a:rPr lang="en-US" sz="1400" b="1" dirty="0">
                <a:solidFill>
                  <a:srgbClr val="FF0000"/>
                </a:solidFill>
              </a:rPr>
              <a:t>&gt;&gt;&gt;(0, </a:t>
            </a:r>
            <a:r>
              <a:rPr lang="en-US" sz="1400" b="1" dirty="0" err="1">
                <a:solidFill>
                  <a:srgbClr val="FF0000"/>
                </a:solidFill>
              </a:rPr>
              <a:t>args</a:t>
            </a:r>
            <a:r>
              <a:rPr lang="en-US" sz="1400" b="1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__WF__ void kernel(</a:t>
            </a:r>
            <a:r>
              <a:rPr lang="en-US" sz="1400" dirty="0" err="1"/>
              <a:t>args</a:t>
            </a:r>
            <a:r>
              <a:rPr lang="en-US" sz="1400" dirty="0"/>
              <a:t>) { 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processWave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837359" y="3429000"/>
            <a:ext cx="4133851" cy="838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6" name="Group 235"/>
          <p:cNvGrpSpPr/>
          <p:nvPr/>
        </p:nvGrpSpPr>
        <p:grpSpPr>
          <a:xfrm>
            <a:off x="3405545" y="4303619"/>
            <a:ext cx="2116139" cy="1435461"/>
            <a:chOff x="2454939" y="4800599"/>
            <a:chExt cx="2116138" cy="1435462"/>
          </a:xfrm>
        </p:grpSpPr>
        <p:cxnSp>
          <p:nvCxnSpPr>
            <p:cNvPr id="12" name="Elbow Connector 11"/>
            <p:cNvCxnSpPr/>
            <p:nvPr/>
          </p:nvCxnSpPr>
          <p:spPr>
            <a:xfrm rot="16200000" flipH="1">
              <a:off x="3217276" y="5028862"/>
              <a:ext cx="1066127" cy="609601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54939" y="5866729"/>
              <a:ext cx="211613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One kernel launch!</a:t>
              </a:r>
            </a:p>
          </p:txBody>
        </p:sp>
      </p:grpSp>
      <p:pic>
        <p:nvPicPr>
          <p:cNvPr id="214" name="Picture 2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090" y="3561533"/>
            <a:ext cx="491625" cy="491467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349" y="2971545"/>
            <a:ext cx="491625" cy="491467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0597" y="2971193"/>
            <a:ext cx="491625" cy="491467"/>
          </a:xfrm>
          <a:prstGeom prst="rect">
            <a:avLst/>
          </a:prstGeom>
        </p:spPr>
      </p:pic>
      <p:grpSp>
        <p:nvGrpSpPr>
          <p:cNvPr id="228" name="Group 227"/>
          <p:cNvGrpSpPr/>
          <p:nvPr/>
        </p:nvGrpSpPr>
        <p:grpSpPr>
          <a:xfrm>
            <a:off x="7030020" y="2224608"/>
            <a:ext cx="1929572" cy="803051"/>
            <a:chOff x="4629150" y="2574552"/>
            <a:chExt cx="1929568" cy="803051"/>
          </a:xfrm>
        </p:grpSpPr>
        <p:sp>
          <p:nvSpPr>
            <p:cNvPr id="219" name="TextBox 218"/>
            <p:cNvSpPr txBox="1"/>
            <p:nvPr/>
          </p:nvSpPr>
          <p:spPr>
            <a:xfrm>
              <a:off x="4629150" y="2574552"/>
              <a:ext cx="914398" cy="338554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parent1</a:t>
              </a:r>
            </a:p>
          </p:txBody>
        </p:sp>
        <p:cxnSp>
          <p:nvCxnSpPr>
            <p:cNvPr id="221" name="Straight Arrow Connector 220"/>
            <p:cNvCxnSpPr>
              <a:endCxn id="219" idx="3"/>
            </p:cNvCxnSpPr>
            <p:nvPr/>
          </p:nvCxnSpPr>
          <p:spPr>
            <a:xfrm flipH="1" flipV="1">
              <a:off x="5543548" y="2743829"/>
              <a:ext cx="1015170" cy="63377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/>
          <p:cNvGrpSpPr/>
          <p:nvPr/>
        </p:nvGrpSpPr>
        <p:grpSpPr>
          <a:xfrm>
            <a:off x="7044119" y="2689107"/>
            <a:ext cx="2519540" cy="466151"/>
            <a:chOff x="7847618" y="3205456"/>
            <a:chExt cx="2618590" cy="491301"/>
          </a:xfrm>
        </p:grpSpPr>
        <p:sp>
          <p:nvSpPr>
            <p:cNvPr id="218" name="TextBox 217"/>
            <p:cNvSpPr txBox="1"/>
            <p:nvPr/>
          </p:nvSpPr>
          <p:spPr>
            <a:xfrm>
              <a:off x="7847618" y="3205456"/>
              <a:ext cx="914400" cy="35682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parent2</a:t>
              </a:r>
            </a:p>
          </p:txBody>
        </p:sp>
        <p:cxnSp>
          <p:nvCxnSpPr>
            <p:cNvPr id="224" name="Straight Arrow Connector 223"/>
            <p:cNvCxnSpPr>
              <a:cxnSpLocks/>
              <a:endCxn id="218" idx="3"/>
            </p:cNvCxnSpPr>
            <p:nvPr/>
          </p:nvCxnSpPr>
          <p:spPr>
            <a:xfrm flipH="1" flipV="1">
              <a:off x="8762018" y="3383866"/>
              <a:ext cx="1704190" cy="31289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1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Wireframe</a:t>
            </a:r>
          </a:p>
          <a:p>
            <a:r>
              <a:rPr lang="en-US" dirty="0"/>
              <a:t>DATS: Dependency-Aware TB Scheduler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Dependency-Aware TB Scheduler (DATS)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block scheduler</a:t>
            </a:r>
          </a:p>
          <a:p>
            <a:pPr lvl="1"/>
            <a:r>
              <a:rPr lang="en-US" dirty="0"/>
              <a:t>Issues the relevant thread block at the time for execution based on the dependency graph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Dependency Graph Buffer (DGB)</a:t>
            </a:r>
          </a:p>
          <a:p>
            <a:pPr lvl="1"/>
            <a:r>
              <a:rPr lang="en-US" dirty="0"/>
              <a:t>Cache data from global memory</a:t>
            </a:r>
          </a:p>
          <a:p>
            <a:pPr lvl="1"/>
            <a:r>
              <a:rPr lang="en-US" dirty="0"/>
              <a:t>Challenge: Efficient caching and data utilization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DATS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0" name="AutoShape 216"/>
          <p:cNvSpPr>
            <a:spLocks noChangeAspect="1" noChangeArrowheads="1" noTextEdit="1"/>
          </p:cNvSpPr>
          <p:nvPr/>
        </p:nvSpPr>
        <p:spPr bwMode="auto">
          <a:xfrm>
            <a:off x="2838852" y="1464462"/>
            <a:ext cx="6310313" cy="48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Freeform 218"/>
          <p:cNvSpPr>
            <a:spLocks noEditPoints="1"/>
          </p:cNvSpPr>
          <p:nvPr/>
        </p:nvSpPr>
        <p:spPr bwMode="auto">
          <a:xfrm>
            <a:off x="7606513" y="3783016"/>
            <a:ext cx="93663" cy="328613"/>
          </a:xfrm>
          <a:custGeom>
            <a:avLst/>
            <a:gdLst>
              <a:gd name="T0" fmla="*/ 22 w 59"/>
              <a:gd name="T1" fmla="*/ 0 h 207"/>
              <a:gd name="T2" fmla="*/ 20 w 59"/>
              <a:gd name="T3" fmla="*/ 159 h 207"/>
              <a:gd name="T4" fmla="*/ 40 w 59"/>
              <a:gd name="T5" fmla="*/ 159 h 207"/>
              <a:gd name="T6" fmla="*/ 41 w 59"/>
              <a:gd name="T7" fmla="*/ 1 h 207"/>
              <a:gd name="T8" fmla="*/ 22 w 59"/>
              <a:gd name="T9" fmla="*/ 0 h 207"/>
              <a:gd name="T10" fmla="*/ 0 w 59"/>
              <a:gd name="T11" fmla="*/ 149 h 207"/>
              <a:gd name="T12" fmla="*/ 29 w 59"/>
              <a:gd name="T13" fmla="*/ 207 h 207"/>
              <a:gd name="T14" fmla="*/ 59 w 59"/>
              <a:gd name="T15" fmla="*/ 149 h 207"/>
              <a:gd name="T16" fmla="*/ 0 w 59"/>
              <a:gd name="T17" fmla="*/ 14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207">
                <a:moveTo>
                  <a:pt x="22" y="0"/>
                </a:moveTo>
                <a:lnTo>
                  <a:pt x="20" y="159"/>
                </a:lnTo>
                <a:lnTo>
                  <a:pt x="40" y="159"/>
                </a:lnTo>
                <a:lnTo>
                  <a:pt x="41" y="1"/>
                </a:lnTo>
                <a:lnTo>
                  <a:pt x="22" y="0"/>
                </a:lnTo>
                <a:close/>
                <a:moveTo>
                  <a:pt x="0" y="149"/>
                </a:moveTo>
                <a:lnTo>
                  <a:pt x="29" y="207"/>
                </a:lnTo>
                <a:lnTo>
                  <a:pt x="59" y="149"/>
                </a:lnTo>
                <a:lnTo>
                  <a:pt x="0" y="149"/>
                </a:lnTo>
                <a:close/>
              </a:path>
            </a:pathLst>
          </a:custGeom>
          <a:solidFill>
            <a:srgbClr val="92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Freeform 221"/>
          <p:cNvSpPr>
            <a:spLocks noEditPoints="1"/>
          </p:cNvSpPr>
          <p:nvPr/>
        </p:nvSpPr>
        <p:spPr bwMode="auto">
          <a:xfrm>
            <a:off x="4626775" y="3768729"/>
            <a:ext cx="93663" cy="346075"/>
          </a:xfrm>
          <a:custGeom>
            <a:avLst/>
            <a:gdLst>
              <a:gd name="T0" fmla="*/ 37 w 59"/>
              <a:gd name="T1" fmla="*/ 0 h 218"/>
              <a:gd name="T2" fmla="*/ 40 w 59"/>
              <a:gd name="T3" fmla="*/ 169 h 218"/>
              <a:gd name="T4" fmla="*/ 20 w 59"/>
              <a:gd name="T5" fmla="*/ 170 h 218"/>
              <a:gd name="T6" fmla="*/ 17 w 59"/>
              <a:gd name="T7" fmla="*/ 0 h 218"/>
              <a:gd name="T8" fmla="*/ 37 w 59"/>
              <a:gd name="T9" fmla="*/ 0 h 218"/>
              <a:gd name="T10" fmla="*/ 59 w 59"/>
              <a:gd name="T11" fmla="*/ 160 h 218"/>
              <a:gd name="T12" fmla="*/ 31 w 59"/>
              <a:gd name="T13" fmla="*/ 218 h 218"/>
              <a:gd name="T14" fmla="*/ 0 w 59"/>
              <a:gd name="T15" fmla="*/ 160 h 218"/>
              <a:gd name="T16" fmla="*/ 59 w 59"/>
              <a:gd name="T17" fmla="*/ 16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218">
                <a:moveTo>
                  <a:pt x="37" y="0"/>
                </a:moveTo>
                <a:lnTo>
                  <a:pt x="40" y="169"/>
                </a:lnTo>
                <a:lnTo>
                  <a:pt x="20" y="170"/>
                </a:lnTo>
                <a:lnTo>
                  <a:pt x="17" y="0"/>
                </a:lnTo>
                <a:lnTo>
                  <a:pt x="37" y="0"/>
                </a:lnTo>
                <a:close/>
                <a:moveTo>
                  <a:pt x="59" y="160"/>
                </a:moveTo>
                <a:lnTo>
                  <a:pt x="31" y="218"/>
                </a:lnTo>
                <a:lnTo>
                  <a:pt x="0" y="160"/>
                </a:lnTo>
                <a:lnTo>
                  <a:pt x="59" y="160"/>
                </a:lnTo>
                <a:close/>
              </a:path>
            </a:pathLst>
          </a:custGeom>
          <a:solidFill>
            <a:srgbClr val="92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93250" y="2525723"/>
            <a:ext cx="6137275" cy="1262063"/>
            <a:chOff x="1569243" y="2525713"/>
            <a:chExt cx="6137275" cy="1262063"/>
          </a:xfrm>
        </p:grpSpPr>
        <p:sp>
          <p:nvSpPr>
            <p:cNvPr id="397" name="Rectangle 232"/>
            <p:cNvSpPr>
              <a:spLocks noChangeArrowheads="1"/>
            </p:cNvSpPr>
            <p:nvPr/>
          </p:nvSpPr>
          <p:spPr bwMode="auto">
            <a:xfrm>
              <a:off x="1569243" y="2525713"/>
              <a:ext cx="6137275" cy="1262063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8" name="Rectangle 233"/>
            <p:cNvSpPr>
              <a:spLocks noChangeArrowheads="1"/>
            </p:cNvSpPr>
            <p:nvPr/>
          </p:nvSpPr>
          <p:spPr bwMode="auto">
            <a:xfrm>
              <a:off x="1569243" y="2525713"/>
              <a:ext cx="6137275" cy="1262063"/>
            </a:xfrm>
            <a:prstGeom prst="rect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4"/>
            <p:cNvSpPr>
              <a:spLocks noChangeArrowheads="1"/>
            </p:cNvSpPr>
            <p:nvPr/>
          </p:nvSpPr>
          <p:spPr bwMode="auto">
            <a:xfrm>
              <a:off x="1642268" y="2867026"/>
              <a:ext cx="300038" cy="217488"/>
            </a:xfrm>
            <a:prstGeom prst="rect">
              <a:avLst/>
            </a:prstGeom>
            <a:solidFill>
              <a:srgbClr val="BA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235"/>
            <p:cNvSpPr>
              <a:spLocks noChangeArrowheads="1"/>
            </p:cNvSpPr>
            <p:nvPr/>
          </p:nvSpPr>
          <p:spPr bwMode="auto">
            <a:xfrm>
              <a:off x="1942306" y="2867026"/>
              <a:ext cx="298450" cy="217488"/>
            </a:xfrm>
            <a:prstGeom prst="rect">
              <a:avLst/>
            </a:prstGeom>
            <a:solidFill>
              <a:srgbClr val="BA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236"/>
            <p:cNvSpPr>
              <a:spLocks noChangeArrowheads="1"/>
            </p:cNvSpPr>
            <p:nvPr/>
          </p:nvSpPr>
          <p:spPr bwMode="auto">
            <a:xfrm>
              <a:off x="2240756" y="2867026"/>
              <a:ext cx="300038" cy="217488"/>
            </a:xfrm>
            <a:prstGeom prst="rect">
              <a:avLst/>
            </a:prstGeom>
            <a:solidFill>
              <a:srgbClr val="BA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237"/>
            <p:cNvSpPr>
              <a:spLocks noChangeArrowheads="1"/>
            </p:cNvSpPr>
            <p:nvPr/>
          </p:nvSpPr>
          <p:spPr bwMode="auto">
            <a:xfrm>
              <a:off x="2540793" y="2867026"/>
              <a:ext cx="298450" cy="217488"/>
            </a:xfrm>
            <a:prstGeom prst="rect">
              <a:avLst/>
            </a:prstGeom>
            <a:solidFill>
              <a:srgbClr val="BA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238"/>
            <p:cNvSpPr>
              <a:spLocks noChangeArrowheads="1"/>
            </p:cNvSpPr>
            <p:nvPr/>
          </p:nvSpPr>
          <p:spPr bwMode="auto">
            <a:xfrm>
              <a:off x="2839243" y="2867026"/>
              <a:ext cx="298450" cy="217488"/>
            </a:xfrm>
            <a:prstGeom prst="rect">
              <a:avLst/>
            </a:prstGeom>
            <a:solidFill>
              <a:srgbClr val="FCF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239"/>
            <p:cNvSpPr>
              <a:spLocks noChangeArrowheads="1"/>
            </p:cNvSpPr>
            <p:nvPr/>
          </p:nvSpPr>
          <p:spPr bwMode="auto">
            <a:xfrm>
              <a:off x="3137693" y="2867026"/>
              <a:ext cx="300038" cy="217488"/>
            </a:xfrm>
            <a:prstGeom prst="rect">
              <a:avLst/>
            </a:prstGeom>
            <a:solidFill>
              <a:srgbClr val="F8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240"/>
            <p:cNvSpPr>
              <a:spLocks noChangeArrowheads="1"/>
            </p:cNvSpPr>
            <p:nvPr/>
          </p:nvSpPr>
          <p:spPr bwMode="auto">
            <a:xfrm>
              <a:off x="3437731" y="2867026"/>
              <a:ext cx="298450" cy="217488"/>
            </a:xfrm>
            <a:prstGeom prst="rect">
              <a:avLst/>
            </a:prstGeom>
            <a:solidFill>
              <a:srgbClr val="F5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241"/>
            <p:cNvSpPr>
              <a:spLocks noChangeArrowheads="1"/>
            </p:cNvSpPr>
            <p:nvPr/>
          </p:nvSpPr>
          <p:spPr bwMode="auto">
            <a:xfrm>
              <a:off x="3736181" y="2867026"/>
              <a:ext cx="300038" cy="217488"/>
            </a:xfrm>
            <a:prstGeom prst="rect">
              <a:avLst/>
            </a:prstGeom>
            <a:solidFill>
              <a:srgbClr val="DB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242"/>
            <p:cNvSpPr>
              <a:spLocks noChangeArrowheads="1"/>
            </p:cNvSpPr>
            <p:nvPr/>
          </p:nvSpPr>
          <p:spPr bwMode="auto">
            <a:xfrm>
              <a:off x="4036218" y="2867026"/>
              <a:ext cx="298450" cy="217488"/>
            </a:xfrm>
            <a:prstGeom prst="rect">
              <a:avLst/>
            </a:prstGeom>
            <a:solidFill>
              <a:srgbClr val="BA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243"/>
            <p:cNvSpPr>
              <a:spLocks noChangeShapeType="1"/>
            </p:cNvSpPr>
            <p:nvPr/>
          </p:nvSpPr>
          <p:spPr bwMode="auto">
            <a:xfrm>
              <a:off x="1942306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244"/>
            <p:cNvSpPr>
              <a:spLocks noChangeShapeType="1"/>
            </p:cNvSpPr>
            <p:nvPr/>
          </p:nvSpPr>
          <p:spPr bwMode="auto">
            <a:xfrm>
              <a:off x="2240756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Line 245"/>
            <p:cNvSpPr>
              <a:spLocks noChangeShapeType="1"/>
            </p:cNvSpPr>
            <p:nvPr/>
          </p:nvSpPr>
          <p:spPr bwMode="auto">
            <a:xfrm>
              <a:off x="2540793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246"/>
            <p:cNvSpPr>
              <a:spLocks noChangeShapeType="1"/>
            </p:cNvSpPr>
            <p:nvPr/>
          </p:nvSpPr>
          <p:spPr bwMode="auto">
            <a:xfrm>
              <a:off x="2839243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Line 247"/>
            <p:cNvSpPr>
              <a:spLocks noChangeShapeType="1"/>
            </p:cNvSpPr>
            <p:nvPr/>
          </p:nvSpPr>
          <p:spPr bwMode="auto">
            <a:xfrm>
              <a:off x="3137693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248"/>
            <p:cNvSpPr>
              <a:spLocks noChangeShapeType="1"/>
            </p:cNvSpPr>
            <p:nvPr/>
          </p:nvSpPr>
          <p:spPr bwMode="auto">
            <a:xfrm>
              <a:off x="3437731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249"/>
            <p:cNvSpPr>
              <a:spLocks noChangeShapeType="1"/>
            </p:cNvSpPr>
            <p:nvPr/>
          </p:nvSpPr>
          <p:spPr bwMode="auto">
            <a:xfrm>
              <a:off x="3736181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250"/>
            <p:cNvSpPr>
              <a:spLocks noChangeShapeType="1"/>
            </p:cNvSpPr>
            <p:nvPr/>
          </p:nvSpPr>
          <p:spPr bwMode="auto">
            <a:xfrm>
              <a:off x="4036218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Line 251"/>
            <p:cNvSpPr>
              <a:spLocks noChangeShapeType="1"/>
            </p:cNvSpPr>
            <p:nvPr/>
          </p:nvSpPr>
          <p:spPr bwMode="auto">
            <a:xfrm>
              <a:off x="1642268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252"/>
            <p:cNvSpPr>
              <a:spLocks noChangeShapeType="1"/>
            </p:cNvSpPr>
            <p:nvPr/>
          </p:nvSpPr>
          <p:spPr bwMode="auto">
            <a:xfrm>
              <a:off x="4334668" y="286226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Line 253"/>
            <p:cNvSpPr>
              <a:spLocks noChangeShapeType="1"/>
            </p:cNvSpPr>
            <p:nvPr/>
          </p:nvSpPr>
          <p:spPr bwMode="auto">
            <a:xfrm>
              <a:off x="1639093" y="2867026"/>
              <a:ext cx="2698750" cy="0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Line 254"/>
            <p:cNvSpPr>
              <a:spLocks noChangeShapeType="1"/>
            </p:cNvSpPr>
            <p:nvPr/>
          </p:nvSpPr>
          <p:spPr bwMode="auto">
            <a:xfrm>
              <a:off x="1639093" y="3084513"/>
              <a:ext cx="2698750" cy="0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55"/>
            <p:cNvSpPr>
              <a:spLocks noChangeArrowheads="1"/>
            </p:cNvSpPr>
            <p:nvPr/>
          </p:nvSpPr>
          <p:spPr bwMode="auto">
            <a:xfrm>
              <a:off x="1764506" y="2909889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0</a:t>
              </a:r>
              <a:endParaRPr lang="en-US" altLang="en-US" dirty="0"/>
            </a:p>
          </p:txBody>
        </p:sp>
        <p:sp>
          <p:nvSpPr>
            <p:cNvPr id="421" name="Rectangle 256"/>
            <p:cNvSpPr>
              <a:spLocks noChangeArrowheads="1"/>
            </p:cNvSpPr>
            <p:nvPr/>
          </p:nvSpPr>
          <p:spPr bwMode="auto">
            <a:xfrm>
              <a:off x="2063910" y="291465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2</a:t>
              </a:r>
              <a:endParaRPr lang="en-US" altLang="en-US" dirty="0"/>
            </a:p>
          </p:txBody>
        </p:sp>
        <p:sp>
          <p:nvSpPr>
            <p:cNvPr id="422" name="Rectangle 257"/>
            <p:cNvSpPr>
              <a:spLocks noChangeArrowheads="1"/>
            </p:cNvSpPr>
            <p:nvPr/>
          </p:nvSpPr>
          <p:spPr bwMode="auto">
            <a:xfrm>
              <a:off x="2367756" y="2911474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4</a:t>
              </a:r>
              <a:endParaRPr lang="en-US" altLang="en-US" dirty="0"/>
            </a:p>
          </p:txBody>
        </p:sp>
        <p:sp>
          <p:nvSpPr>
            <p:cNvPr id="423" name="Rectangle 258"/>
            <p:cNvSpPr>
              <a:spLocks noChangeArrowheads="1"/>
            </p:cNvSpPr>
            <p:nvPr/>
          </p:nvSpPr>
          <p:spPr bwMode="auto">
            <a:xfrm>
              <a:off x="2659380" y="2908301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6</a:t>
              </a:r>
              <a:endParaRPr lang="en-US" altLang="en-US" dirty="0"/>
            </a:p>
          </p:txBody>
        </p:sp>
        <p:sp>
          <p:nvSpPr>
            <p:cNvPr id="424" name="Rectangle 259"/>
            <p:cNvSpPr>
              <a:spLocks noChangeArrowheads="1"/>
            </p:cNvSpPr>
            <p:nvPr/>
          </p:nvSpPr>
          <p:spPr bwMode="auto">
            <a:xfrm>
              <a:off x="2963068" y="290449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7</a:t>
              </a:r>
              <a:endParaRPr lang="en-US" altLang="en-US" dirty="0"/>
            </a:p>
          </p:txBody>
        </p:sp>
        <p:sp>
          <p:nvSpPr>
            <p:cNvPr id="425" name="Rectangle 260"/>
            <p:cNvSpPr>
              <a:spLocks noChangeArrowheads="1"/>
            </p:cNvSpPr>
            <p:nvPr/>
          </p:nvSpPr>
          <p:spPr bwMode="auto">
            <a:xfrm>
              <a:off x="3267868" y="290671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9</a:t>
              </a:r>
              <a:endParaRPr lang="en-US" altLang="en-US" dirty="0"/>
            </a:p>
          </p:txBody>
        </p:sp>
        <p:sp>
          <p:nvSpPr>
            <p:cNvPr id="426" name="Rectangle 261"/>
            <p:cNvSpPr>
              <a:spLocks noChangeArrowheads="1"/>
            </p:cNvSpPr>
            <p:nvPr/>
          </p:nvSpPr>
          <p:spPr bwMode="auto">
            <a:xfrm>
              <a:off x="3526234" y="2905126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11</a:t>
              </a:r>
              <a:endParaRPr lang="en-US" altLang="en-US" dirty="0"/>
            </a:p>
          </p:txBody>
        </p:sp>
        <p:sp>
          <p:nvSpPr>
            <p:cNvPr id="427" name="Rectangle 262"/>
            <p:cNvSpPr>
              <a:spLocks noChangeArrowheads="1"/>
            </p:cNvSpPr>
            <p:nvPr/>
          </p:nvSpPr>
          <p:spPr bwMode="auto">
            <a:xfrm>
              <a:off x="3826588" y="290195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12</a:t>
              </a:r>
              <a:endParaRPr lang="en-US" altLang="en-US" dirty="0"/>
            </a:p>
          </p:txBody>
        </p:sp>
        <p:sp>
          <p:nvSpPr>
            <p:cNvPr id="428" name="Rectangle 263"/>
            <p:cNvSpPr>
              <a:spLocks noChangeArrowheads="1"/>
            </p:cNvSpPr>
            <p:nvPr/>
          </p:nvSpPr>
          <p:spPr bwMode="auto">
            <a:xfrm>
              <a:off x="4121148" y="2905097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14</a:t>
              </a:r>
              <a:endParaRPr lang="en-US" altLang="en-US" dirty="0"/>
            </a:p>
          </p:txBody>
        </p:sp>
        <p:sp>
          <p:nvSpPr>
            <p:cNvPr id="429" name="Rectangle 264"/>
            <p:cNvSpPr>
              <a:spLocks noChangeArrowheads="1"/>
            </p:cNvSpPr>
            <p:nvPr/>
          </p:nvSpPr>
          <p:spPr bwMode="auto">
            <a:xfrm>
              <a:off x="1647031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265"/>
            <p:cNvSpPr>
              <a:spLocks noChangeArrowheads="1"/>
            </p:cNvSpPr>
            <p:nvPr/>
          </p:nvSpPr>
          <p:spPr bwMode="auto">
            <a:xfrm>
              <a:off x="1945481" y="3382963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266"/>
            <p:cNvSpPr>
              <a:spLocks noChangeArrowheads="1"/>
            </p:cNvSpPr>
            <p:nvPr/>
          </p:nvSpPr>
          <p:spPr bwMode="auto">
            <a:xfrm>
              <a:off x="2245518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267"/>
            <p:cNvSpPr>
              <a:spLocks noChangeArrowheads="1"/>
            </p:cNvSpPr>
            <p:nvPr/>
          </p:nvSpPr>
          <p:spPr bwMode="auto">
            <a:xfrm>
              <a:off x="2543968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268"/>
            <p:cNvSpPr>
              <a:spLocks noChangeArrowheads="1"/>
            </p:cNvSpPr>
            <p:nvPr/>
          </p:nvSpPr>
          <p:spPr bwMode="auto">
            <a:xfrm>
              <a:off x="2842418" y="3382963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269"/>
            <p:cNvSpPr>
              <a:spLocks noChangeArrowheads="1"/>
            </p:cNvSpPr>
            <p:nvPr/>
          </p:nvSpPr>
          <p:spPr bwMode="auto">
            <a:xfrm>
              <a:off x="3142456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270"/>
            <p:cNvSpPr>
              <a:spLocks noChangeArrowheads="1"/>
            </p:cNvSpPr>
            <p:nvPr/>
          </p:nvSpPr>
          <p:spPr bwMode="auto">
            <a:xfrm>
              <a:off x="3440906" y="3382963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271"/>
            <p:cNvSpPr>
              <a:spLocks noChangeArrowheads="1"/>
            </p:cNvSpPr>
            <p:nvPr/>
          </p:nvSpPr>
          <p:spPr bwMode="auto">
            <a:xfrm>
              <a:off x="3740943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272"/>
            <p:cNvSpPr>
              <a:spLocks noChangeArrowheads="1"/>
            </p:cNvSpPr>
            <p:nvPr/>
          </p:nvSpPr>
          <p:spPr bwMode="auto">
            <a:xfrm>
              <a:off x="4039393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273"/>
            <p:cNvSpPr>
              <a:spLocks noChangeArrowheads="1"/>
            </p:cNvSpPr>
            <p:nvPr/>
          </p:nvSpPr>
          <p:spPr bwMode="auto">
            <a:xfrm>
              <a:off x="4337843" y="3382963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74"/>
            <p:cNvSpPr>
              <a:spLocks noChangeArrowheads="1"/>
            </p:cNvSpPr>
            <p:nvPr/>
          </p:nvSpPr>
          <p:spPr bwMode="auto">
            <a:xfrm>
              <a:off x="4637881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75"/>
            <p:cNvSpPr>
              <a:spLocks noChangeArrowheads="1"/>
            </p:cNvSpPr>
            <p:nvPr/>
          </p:nvSpPr>
          <p:spPr bwMode="auto">
            <a:xfrm>
              <a:off x="4936331" y="3382963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76"/>
            <p:cNvSpPr>
              <a:spLocks noChangeArrowheads="1"/>
            </p:cNvSpPr>
            <p:nvPr/>
          </p:nvSpPr>
          <p:spPr bwMode="auto">
            <a:xfrm>
              <a:off x="5236368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277"/>
            <p:cNvSpPr>
              <a:spLocks noChangeArrowheads="1"/>
            </p:cNvSpPr>
            <p:nvPr/>
          </p:nvSpPr>
          <p:spPr bwMode="auto">
            <a:xfrm>
              <a:off x="5534818" y="3382963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278"/>
            <p:cNvSpPr>
              <a:spLocks noChangeArrowheads="1"/>
            </p:cNvSpPr>
            <p:nvPr/>
          </p:nvSpPr>
          <p:spPr bwMode="auto">
            <a:xfrm>
              <a:off x="5833268" y="3382963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Line 279"/>
            <p:cNvSpPr>
              <a:spLocks noChangeShapeType="1"/>
            </p:cNvSpPr>
            <p:nvPr/>
          </p:nvSpPr>
          <p:spPr bwMode="auto">
            <a:xfrm>
              <a:off x="1945481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Line 280"/>
            <p:cNvSpPr>
              <a:spLocks noChangeShapeType="1"/>
            </p:cNvSpPr>
            <p:nvPr/>
          </p:nvSpPr>
          <p:spPr bwMode="auto">
            <a:xfrm>
              <a:off x="2245518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Line 281"/>
            <p:cNvSpPr>
              <a:spLocks noChangeShapeType="1"/>
            </p:cNvSpPr>
            <p:nvPr/>
          </p:nvSpPr>
          <p:spPr bwMode="auto">
            <a:xfrm>
              <a:off x="2543968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Line 282"/>
            <p:cNvSpPr>
              <a:spLocks noChangeShapeType="1"/>
            </p:cNvSpPr>
            <p:nvPr/>
          </p:nvSpPr>
          <p:spPr bwMode="auto">
            <a:xfrm>
              <a:off x="2842418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Line 283"/>
            <p:cNvSpPr>
              <a:spLocks noChangeShapeType="1"/>
            </p:cNvSpPr>
            <p:nvPr/>
          </p:nvSpPr>
          <p:spPr bwMode="auto">
            <a:xfrm>
              <a:off x="3142456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284"/>
            <p:cNvSpPr>
              <a:spLocks noChangeShapeType="1"/>
            </p:cNvSpPr>
            <p:nvPr/>
          </p:nvSpPr>
          <p:spPr bwMode="auto">
            <a:xfrm>
              <a:off x="3440906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Line 285"/>
            <p:cNvSpPr>
              <a:spLocks noChangeShapeType="1"/>
            </p:cNvSpPr>
            <p:nvPr/>
          </p:nvSpPr>
          <p:spPr bwMode="auto">
            <a:xfrm>
              <a:off x="3740943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Line 286"/>
            <p:cNvSpPr>
              <a:spLocks noChangeShapeType="1"/>
            </p:cNvSpPr>
            <p:nvPr/>
          </p:nvSpPr>
          <p:spPr bwMode="auto">
            <a:xfrm>
              <a:off x="4039393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Line 287"/>
            <p:cNvSpPr>
              <a:spLocks noChangeShapeType="1"/>
            </p:cNvSpPr>
            <p:nvPr/>
          </p:nvSpPr>
          <p:spPr bwMode="auto">
            <a:xfrm>
              <a:off x="4337843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Line 288"/>
            <p:cNvSpPr>
              <a:spLocks noChangeShapeType="1"/>
            </p:cNvSpPr>
            <p:nvPr/>
          </p:nvSpPr>
          <p:spPr bwMode="auto">
            <a:xfrm>
              <a:off x="4637881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Line 289"/>
            <p:cNvSpPr>
              <a:spLocks noChangeShapeType="1"/>
            </p:cNvSpPr>
            <p:nvPr/>
          </p:nvSpPr>
          <p:spPr bwMode="auto">
            <a:xfrm>
              <a:off x="4936331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290"/>
            <p:cNvSpPr>
              <a:spLocks noChangeShapeType="1"/>
            </p:cNvSpPr>
            <p:nvPr/>
          </p:nvSpPr>
          <p:spPr bwMode="auto">
            <a:xfrm>
              <a:off x="5236368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291"/>
            <p:cNvSpPr>
              <a:spLocks noChangeShapeType="1"/>
            </p:cNvSpPr>
            <p:nvPr/>
          </p:nvSpPr>
          <p:spPr bwMode="auto">
            <a:xfrm>
              <a:off x="5534818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292"/>
            <p:cNvSpPr>
              <a:spLocks noChangeShapeType="1"/>
            </p:cNvSpPr>
            <p:nvPr/>
          </p:nvSpPr>
          <p:spPr bwMode="auto">
            <a:xfrm>
              <a:off x="5833268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Line 293"/>
            <p:cNvSpPr>
              <a:spLocks noChangeShapeType="1"/>
            </p:cNvSpPr>
            <p:nvPr/>
          </p:nvSpPr>
          <p:spPr bwMode="auto">
            <a:xfrm>
              <a:off x="1647031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294"/>
            <p:cNvSpPr>
              <a:spLocks noChangeShapeType="1"/>
            </p:cNvSpPr>
            <p:nvPr/>
          </p:nvSpPr>
          <p:spPr bwMode="auto">
            <a:xfrm>
              <a:off x="6133306" y="3378201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Line 295"/>
            <p:cNvSpPr>
              <a:spLocks noChangeShapeType="1"/>
            </p:cNvSpPr>
            <p:nvPr/>
          </p:nvSpPr>
          <p:spPr bwMode="auto">
            <a:xfrm>
              <a:off x="1642268" y="3382963"/>
              <a:ext cx="4494213" cy="0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Line 296"/>
            <p:cNvSpPr>
              <a:spLocks noChangeShapeType="1"/>
            </p:cNvSpPr>
            <p:nvPr/>
          </p:nvSpPr>
          <p:spPr bwMode="auto">
            <a:xfrm>
              <a:off x="1642268" y="3602038"/>
              <a:ext cx="4494213" cy="0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97"/>
            <p:cNvSpPr>
              <a:spLocks noChangeArrowheads="1"/>
            </p:cNvSpPr>
            <p:nvPr/>
          </p:nvSpPr>
          <p:spPr bwMode="auto">
            <a:xfrm>
              <a:off x="1788318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1</a:t>
              </a:r>
              <a:endParaRPr lang="en-US" altLang="en-US" dirty="0"/>
            </a:p>
          </p:txBody>
        </p:sp>
        <p:sp>
          <p:nvSpPr>
            <p:cNvPr id="463" name="Rectangle 298"/>
            <p:cNvSpPr>
              <a:spLocks noChangeArrowheads="1"/>
            </p:cNvSpPr>
            <p:nvPr/>
          </p:nvSpPr>
          <p:spPr bwMode="auto">
            <a:xfrm>
              <a:off x="2089943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464" name="Rectangle 299"/>
            <p:cNvSpPr>
              <a:spLocks noChangeArrowheads="1"/>
            </p:cNvSpPr>
            <p:nvPr/>
          </p:nvSpPr>
          <p:spPr bwMode="auto">
            <a:xfrm>
              <a:off x="2385218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465" name="Rectangle 300"/>
            <p:cNvSpPr>
              <a:spLocks noChangeArrowheads="1"/>
            </p:cNvSpPr>
            <p:nvPr/>
          </p:nvSpPr>
          <p:spPr bwMode="auto">
            <a:xfrm>
              <a:off x="2685256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466" name="Rectangle 301"/>
            <p:cNvSpPr>
              <a:spLocks noChangeArrowheads="1"/>
            </p:cNvSpPr>
            <p:nvPr/>
          </p:nvSpPr>
          <p:spPr bwMode="auto">
            <a:xfrm>
              <a:off x="2986880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467" name="Rectangle 302"/>
            <p:cNvSpPr>
              <a:spLocks noChangeArrowheads="1"/>
            </p:cNvSpPr>
            <p:nvPr/>
          </p:nvSpPr>
          <p:spPr bwMode="auto">
            <a:xfrm>
              <a:off x="3282156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468" name="Rectangle 303"/>
            <p:cNvSpPr>
              <a:spLocks noChangeArrowheads="1"/>
            </p:cNvSpPr>
            <p:nvPr/>
          </p:nvSpPr>
          <p:spPr bwMode="auto">
            <a:xfrm>
              <a:off x="3583780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469" name="Rectangle 304"/>
            <p:cNvSpPr>
              <a:spLocks noChangeArrowheads="1"/>
            </p:cNvSpPr>
            <p:nvPr/>
          </p:nvSpPr>
          <p:spPr bwMode="auto">
            <a:xfrm>
              <a:off x="3883818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470" name="Rectangle 305"/>
            <p:cNvSpPr>
              <a:spLocks noChangeArrowheads="1"/>
            </p:cNvSpPr>
            <p:nvPr/>
          </p:nvSpPr>
          <p:spPr bwMode="auto">
            <a:xfrm>
              <a:off x="4179092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471" name="Rectangle 306"/>
            <p:cNvSpPr>
              <a:spLocks noChangeArrowheads="1"/>
            </p:cNvSpPr>
            <p:nvPr/>
          </p:nvSpPr>
          <p:spPr bwMode="auto">
            <a:xfrm>
              <a:off x="4480718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472" name="Rectangle 307"/>
            <p:cNvSpPr>
              <a:spLocks noChangeArrowheads="1"/>
            </p:cNvSpPr>
            <p:nvPr/>
          </p:nvSpPr>
          <p:spPr bwMode="auto">
            <a:xfrm>
              <a:off x="4780757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473" name="Rectangle 308"/>
            <p:cNvSpPr>
              <a:spLocks noChangeArrowheads="1"/>
            </p:cNvSpPr>
            <p:nvPr/>
          </p:nvSpPr>
          <p:spPr bwMode="auto">
            <a:xfrm>
              <a:off x="5076031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9</a:t>
              </a:r>
              <a:endParaRPr lang="en-US" altLang="en-US"/>
            </a:p>
          </p:txBody>
        </p:sp>
        <p:sp>
          <p:nvSpPr>
            <p:cNvPr id="474" name="Rectangle 309"/>
            <p:cNvSpPr>
              <a:spLocks noChangeArrowheads="1"/>
            </p:cNvSpPr>
            <p:nvPr/>
          </p:nvSpPr>
          <p:spPr bwMode="auto">
            <a:xfrm>
              <a:off x="5377657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475" name="Rectangle 310"/>
            <p:cNvSpPr>
              <a:spLocks noChangeArrowheads="1"/>
            </p:cNvSpPr>
            <p:nvPr/>
          </p:nvSpPr>
          <p:spPr bwMode="auto">
            <a:xfrm>
              <a:off x="5677693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9</a:t>
              </a:r>
              <a:endParaRPr lang="en-US" altLang="en-US"/>
            </a:p>
          </p:txBody>
        </p:sp>
        <p:sp>
          <p:nvSpPr>
            <p:cNvPr id="476" name="Rectangle 311"/>
            <p:cNvSpPr>
              <a:spLocks noChangeArrowheads="1"/>
            </p:cNvSpPr>
            <p:nvPr/>
          </p:nvSpPr>
          <p:spPr bwMode="auto">
            <a:xfrm>
              <a:off x="5972969" y="3438527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9</a:t>
              </a:r>
              <a:endParaRPr lang="en-US" altLang="en-US"/>
            </a:p>
          </p:txBody>
        </p:sp>
        <p:sp>
          <p:nvSpPr>
            <p:cNvPr id="477" name="Rectangle 312"/>
            <p:cNvSpPr>
              <a:spLocks noChangeArrowheads="1"/>
            </p:cNvSpPr>
            <p:nvPr/>
          </p:nvSpPr>
          <p:spPr bwMode="auto">
            <a:xfrm>
              <a:off x="4734718" y="2868613"/>
              <a:ext cx="15276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Global Node Array</a:t>
              </a:r>
              <a:endParaRPr lang="en-US" altLang="en-US" dirty="0"/>
            </a:p>
          </p:txBody>
        </p:sp>
        <p:sp>
          <p:nvSpPr>
            <p:cNvPr id="478" name="Rectangle 313"/>
            <p:cNvSpPr>
              <a:spLocks noChangeArrowheads="1"/>
            </p:cNvSpPr>
            <p:nvPr/>
          </p:nvSpPr>
          <p:spPr bwMode="auto">
            <a:xfrm>
              <a:off x="6223793" y="3397251"/>
              <a:ext cx="5482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Calibri" panose="020F0502020204030204" pitchFamily="34" charset="0"/>
                </a:rPr>
                <a:t>Global </a:t>
              </a:r>
              <a:endParaRPr lang="en-US" altLang="en-US"/>
            </a:p>
          </p:txBody>
        </p:sp>
        <p:sp>
          <p:nvSpPr>
            <p:cNvPr id="479" name="Rectangle 314"/>
            <p:cNvSpPr>
              <a:spLocks noChangeArrowheads="1"/>
            </p:cNvSpPr>
            <p:nvPr/>
          </p:nvSpPr>
          <p:spPr bwMode="auto">
            <a:xfrm>
              <a:off x="6754018" y="3397251"/>
              <a:ext cx="8359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Edge Array</a:t>
              </a:r>
              <a:endParaRPr lang="en-US" altLang="en-US" dirty="0"/>
            </a:p>
          </p:txBody>
        </p:sp>
        <p:sp>
          <p:nvSpPr>
            <p:cNvPr id="480" name="Rectangle 315"/>
            <p:cNvSpPr>
              <a:spLocks noChangeArrowheads="1"/>
            </p:cNvSpPr>
            <p:nvPr/>
          </p:nvSpPr>
          <p:spPr bwMode="auto">
            <a:xfrm>
              <a:off x="4010818" y="2592388"/>
              <a:ext cx="15423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GLOBAL MEMORY</a:t>
              </a:r>
              <a:endParaRPr lang="en-US" altLang="en-US" dirty="0"/>
            </a:p>
          </p:txBody>
        </p:sp>
        <p:sp>
          <p:nvSpPr>
            <p:cNvPr id="258" name="Freeform 455"/>
            <p:cNvSpPr>
              <a:spLocks/>
            </p:cNvSpPr>
            <p:nvPr/>
          </p:nvSpPr>
          <p:spPr bwMode="auto">
            <a:xfrm>
              <a:off x="2464593" y="2608263"/>
              <a:ext cx="1066800" cy="280988"/>
            </a:xfrm>
            <a:custGeom>
              <a:avLst/>
              <a:gdLst>
                <a:gd name="T0" fmla="*/ 0 w 672"/>
                <a:gd name="T1" fmla="*/ 0 h 177"/>
                <a:gd name="T2" fmla="*/ 112 w 672"/>
                <a:gd name="T3" fmla="*/ 0 h 177"/>
                <a:gd name="T4" fmla="*/ 280 w 672"/>
                <a:gd name="T5" fmla="*/ 0 h 177"/>
                <a:gd name="T6" fmla="*/ 672 w 672"/>
                <a:gd name="T7" fmla="*/ 0 h 177"/>
                <a:gd name="T8" fmla="*/ 672 w 672"/>
                <a:gd name="T9" fmla="*/ 65 h 177"/>
                <a:gd name="T10" fmla="*/ 672 w 672"/>
                <a:gd name="T11" fmla="*/ 92 h 177"/>
                <a:gd name="T12" fmla="*/ 672 w 672"/>
                <a:gd name="T13" fmla="*/ 111 h 177"/>
                <a:gd name="T14" fmla="*/ 280 w 672"/>
                <a:gd name="T15" fmla="*/ 111 h 177"/>
                <a:gd name="T16" fmla="*/ 96 w 672"/>
                <a:gd name="T17" fmla="*/ 177 h 177"/>
                <a:gd name="T18" fmla="*/ 112 w 672"/>
                <a:gd name="T19" fmla="*/ 111 h 177"/>
                <a:gd name="T20" fmla="*/ 0 w 672"/>
                <a:gd name="T21" fmla="*/ 111 h 177"/>
                <a:gd name="T22" fmla="*/ 0 w 672"/>
                <a:gd name="T23" fmla="*/ 92 h 177"/>
                <a:gd name="T24" fmla="*/ 0 w 672"/>
                <a:gd name="T25" fmla="*/ 65 h 177"/>
                <a:gd name="T26" fmla="*/ 0 w 672"/>
                <a:gd name="T2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2" h="177">
                  <a:moveTo>
                    <a:pt x="0" y="0"/>
                  </a:moveTo>
                  <a:lnTo>
                    <a:pt x="112" y="0"/>
                  </a:lnTo>
                  <a:lnTo>
                    <a:pt x="280" y="0"/>
                  </a:lnTo>
                  <a:lnTo>
                    <a:pt x="672" y="0"/>
                  </a:lnTo>
                  <a:lnTo>
                    <a:pt x="672" y="65"/>
                  </a:lnTo>
                  <a:lnTo>
                    <a:pt x="672" y="92"/>
                  </a:lnTo>
                  <a:lnTo>
                    <a:pt x="672" y="111"/>
                  </a:lnTo>
                  <a:lnTo>
                    <a:pt x="280" y="111"/>
                  </a:lnTo>
                  <a:lnTo>
                    <a:pt x="96" y="177"/>
                  </a:lnTo>
                  <a:lnTo>
                    <a:pt x="112" y="111"/>
                  </a:lnTo>
                  <a:lnTo>
                    <a:pt x="0" y="111"/>
                  </a:lnTo>
                  <a:lnTo>
                    <a:pt x="0" y="9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56"/>
            <p:cNvSpPr>
              <a:spLocks/>
            </p:cNvSpPr>
            <p:nvPr/>
          </p:nvSpPr>
          <p:spPr bwMode="auto">
            <a:xfrm>
              <a:off x="2464593" y="2608263"/>
              <a:ext cx="1066800" cy="280988"/>
            </a:xfrm>
            <a:custGeom>
              <a:avLst/>
              <a:gdLst>
                <a:gd name="T0" fmla="*/ 0 w 672"/>
                <a:gd name="T1" fmla="*/ 0 h 177"/>
                <a:gd name="T2" fmla="*/ 112 w 672"/>
                <a:gd name="T3" fmla="*/ 0 h 177"/>
                <a:gd name="T4" fmla="*/ 280 w 672"/>
                <a:gd name="T5" fmla="*/ 0 h 177"/>
                <a:gd name="T6" fmla="*/ 672 w 672"/>
                <a:gd name="T7" fmla="*/ 0 h 177"/>
                <a:gd name="T8" fmla="*/ 672 w 672"/>
                <a:gd name="T9" fmla="*/ 65 h 177"/>
                <a:gd name="T10" fmla="*/ 672 w 672"/>
                <a:gd name="T11" fmla="*/ 92 h 177"/>
                <a:gd name="T12" fmla="*/ 672 w 672"/>
                <a:gd name="T13" fmla="*/ 111 h 177"/>
                <a:gd name="T14" fmla="*/ 280 w 672"/>
                <a:gd name="T15" fmla="*/ 111 h 177"/>
                <a:gd name="T16" fmla="*/ 96 w 672"/>
                <a:gd name="T17" fmla="*/ 177 h 177"/>
                <a:gd name="T18" fmla="*/ 112 w 672"/>
                <a:gd name="T19" fmla="*/ 111 h 177"/>
                <a:gd name="T20" fmla="*/ 0 w 672"/>
                <a:gd name="T21" fmla="*/ 111 h 177"/>
                <a:gd name="T22" fmla="*/ 0 w 672"/>
                <a:gd name="T23" fmla="*/ 92 h 177"/>
                <a:gd name="T24" fmla="*/ 0 w 672"/>
                <a:gd name="T25" fmla="*/ 65 h 177"/>
                <a:gd name="T26" fmla="*/ 0 w 672"/>
                <a:gd name="T2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2" h="177">
                  <a:moveTo>
                    <a:pt x="0" y="0"/>
                  </a:moveTo>
                  <a:lnTo>
                    <a:pt x="112" y="0"/>
                  </a:lnTo>
                  <a:lnTo>
                    <a:pt x="280" y="0"/>
                  </a:lnTo>
                  <a:lnTo>
                    <a:pt x="672" y="0"/>
                  </a:lnTo>
                  <a:lnTo>
                    <a:pt x="672" y="65"/>
                  </a:lnTo>
                  <a:lnTo>
                    <a:pt x="672" y="92"/>
                  </a:lnTo>
                  <a:lnTo>
                    <a:pt x="672" y="111"/>
                  </a:lnTo>
                  <a:lnTo>
                    <a:pt x="280" y="111"/>
                  </a:lnTo>
                  <a:lnTo>
                    <a:pt x="96" y="177"/>
                  </a:lnTo>
                  <a:lnTo>
                    <a:pt x="112" y="111"/>
                  </a:lnTo>
                  <a:lnTo>
                    <a:pt x="0" y="111"/>
                  </a:lnTo>
                  <a:lnTo>
                    <a:pt x="0" y="92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457"/>
            <p:cNvSpPr>
              <a:spLocks noChangeArrowheads="1"/>
            </p:cNvSpPr>
            <p:nvPr/>
          </p:nvSpPr>
          <p:spPr bwMode="auto">
            <a:xfrm>
              <a:off x="2670968" y="2640013"/>
              <a:ext cx="80791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Global Edge Start</a:t>
              </a:r>
              <a:endParaRPr lang="en-US" altLang="en-US"/>
            </a:p>
          </p:txBody>
        </p:sp>
        <p:sp>
          <p:nvSpPr>
            <p:cNvPr id="261" name="Freeform 458"/>
            <p:cNvSpPr>
              <a:spLocks/>
            </p:cNvSpPr>
            <p:nvPr/>
          </p:nvSpPr>
          <p:spPr bwMode="auto">
            <a:xfrm>
              <a:off x="6017418" y="3103563"/>
              <a:ext cx="1525588" cy="304800"/>
            </a:xfrm>
            <a:custGeom>
              <a:avLst/>
              <a:gdLst>
                <a:gd name="T0" fmla="*/ 357 w 961"/>
                <a:gd name="T1" fmla="*/ 0 h 192"/>
                <a:gd name="T2" fmla="*/ 458 w 961"/>
                <a:gd name="T3" fmla="*/ 0 h 192"/>
                <a:gd name="T4" fmla="*/ 609 w 961"/>
                <a:gd name="T5" fmla="*/ 0 h 192"/>
                <a:gd name="T6" fmla="*/ 961 w 961"/>
                <a:gd name="T7" fmla="*/ 0 h 192"/>
                <a:gd name="T8" fmla="*/ 961 w 961"/>
                <a:gd name="T9" fmla="*/ 61 h 192"/>
                <a:gd name="T10" fmla="*/ 961 w 961"/>
                <a:gd name="T11" fmla="*/ 88 h 192"/>
                <a:gd name="T12" fmla="*/ 961 w 961"/>
                <a:gd name="T13" fmla="*/ 105 h 192"/>
                <a:gd name="T14" fmla="*/ 609 w 961"/>
                <a:gd name="T15" fmla="*/ 105 h 192"/>
                <a:gd name="T16" fmla="*/ 0 w 961"/>
                <a:gd name="T17" fmla="*/ 192 h 192"/>
                <a:gd name="T18" fmla="*/ 458 w 961"/>
                <a:gd name="T19" fmla="*/ 105 h 192"/>
                <a:gd name="T20" fmla="*/ 357 w 961"/>
                <a:gd name="T21" fmla="*/ 105 h 192"/>
                <a:gd name="T22" fmla="*/ 357 w 961"/>
                <a:gd name="T23" fmla="*/ 88 h 192"/>
                <a:gd name="T24" fmla="*/ 357 w 961"/>
                <a:gd name="T25" fmla="*/ 61 h 192"/>
                <a:gd name="T26" fmla="*/ 357 w 961"/>
                <a:gd name="T2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1" h="192">
                  <a:moveTo>
                    <a:pt x="357" y="0"/>
                  </a:moveTo>
                  <a:lnTo>
                    <a:pt x="458" y="0"/>
                  </a:lnTo>
                  <a:lnTo>
                    <a:pt x="609" y="0"/>
                  </a:lnTo>
                  <a:lnTo>
                    <a:pt x="961" y="0"/>
                  </a:lnTo>
                  <a:lnTo>
                    <a:pt x="961" y="61"/>
                  </a:lnTo>
                  <a:lnTo>
                    <a:pt x="961" y="88"/>
                  </a:lnTo>
                  <a:lnTo>
                    <a:pt x="961" y="105"/>
                  </a:lnTo>
                  <a:lnTo>
                    <a:pt x="609" y="105"/>
                  </a:lnTo>
                  <a:lnTo>
                    <a:pt x="0" y="192"/>
                  </a:lnTo>
                  <a:lnTo>
                    <a:pt x="458" y="105"/>
                  </a:lnTo>
                  <a:lnTo>
                    <a:pt x="357" y="105"/>
                  </a:lnTo>
                  <a:lnTo>
                    <a:pt x="357" y="88"/>
                  </a:lnTo>
                  <a:lnTo>
                    <a:pt x="357" y="61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459"/>
            <p:cNvSpPr>
              <a:spLocks/>
            </p:cNvSpPr>
            <p:nvPr/>
          </p:nvSpPr>
          <p:spPr bwMode="auto">
            <a:xfrm>
              <a:off x="6017418" y="3103563"/>
              <a:ext cx="1525588" cy="304800"/>
            </a:xfrm>
            <a:custGeom>
              <a:avLst/>
              <a:gdLst>
                <a:gd name="T0" fmla="*/ 357 w 961"/>
                <a:gd name="T1" fmla="*/ 0 h 192"/>
                <a:gd name="T2" fmla="*/ 458 w 961"/>
                <a:gd name="T3" fmla="*/ 0 h 192"/>
                <a:gd name="T4" fmla="*/ 609 w 961"/>
                <a:gd name="T5" fmla="*/ 0 h 192"/>
                <a:gd name="T6" fmla="*/ 961 w 961"/>
                <a:gd name="T7" fmla="*/ 0 h 192"/>
                <a:gd name="T8" fmla="*/ 961 w 961"/>
                <a:gd name="T9" fmla="*/ 61 h 192"/>
                <a:gd name="T10" fmla="*/ 961 w 961"/>
                <a:gd name="T11" fmla="*/ 88 h 192"/>
                <a:gd name="T12" fmla="*/ 961 w 961"/>
                <a:gd name="T13" fmla="*/ 105 h 192"/>
                <a:gd name="T14" fmla="*/ 609 w 961"/>
                <a:gd name="T15" fmla="*/ 105 h 192"/>
                <a:gd name="T16" fmla="*/ 0 w 961"/>
                <a:gd name="T17" fmla="*/ 192 h 192"/>
                <a:gd name="T18" fmla="*/ 458 w 961"/>
                <a:gd name="T19" fmla="*/ 105 h 192"/>
                <a:gd name="T20" fmla="*/ 357 w 961"/>
                <a:gd name="T21" fmla="*/ 105 h 192"/>
                <a:gd name="T22" fmla="*/ 357 w 961"/>
                <a:gd name="T23" fmla="*/ 88 h 192"/>
                <a:gd name="T24" fmla="*/ 357 w 961"/>
                <a:gd name="T25" fmla="*/ 61 h 192"/>
                <a:gd name="T26" fmla="*/ 357 w 961"/>
                <a:gd name="T2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1" h="192">
                  <a:moveTo>
                    <a:pt x="357" y="0"/>
                  </a:moveTo>
                  <a:lnTo>
                    <a:pt x="458" y="0"/>
                  </a:lnTo>
                  <a:lnTo>
                    <a:pt x="609" y="0"/>
                  </a:lnTo>
                  <a:lnTo>
                    <a:pt x="961" y="0"/>
                  </a:lnTo>
                  <a:lnTo>
                    <a:pt x="961" y="61"/>
                  </a:lnTo>
                  <a:lnTo>
                    <a:pt x="961" y="88"/>
                  </a:lnTo>
                  <a:lnTo>
                    <a:pt x="961" y="105"/>
                  </a:lnTo>
                  <a:lnTo>
                    <a:pt x="609" y="105"/>
                  </a:lnTo>
                  <a:lnTo>
                    <a:pt x="0" y="192"/>
                  </a:lnTo>
                  <a:lnTo>
                    <a:pt x="458" y="105"/>
                  </a:lnTo>
                  <a:lnTo>
                    <a:pt x="357" y="105"/>
                  </a:lnTo>
                  <a:lnTo>
                    <a:pt x="357" y="88"/>
                  </a:lnTo>
                  <a:lnTo>
                    <a:pt x="357" y="61"/>
                  </a:lnTo>
                  <a:lnTo>
                    <a:pt x="35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460"/>
            <p:cNvSpPr>
              <a:spLocks noChangeArrowheads="1"/>
            </p:cNvSpPr>
            <p:nvPr/>
          </p:nvSpPr>
          <p:spPr bwMode="auto">
            <a:xfrm>
              <a:off x="6773069" y="3128962"/>
              <a:ext cx="706925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Global Node ID</a:t>
              </a:r>
              <a:endParaRPr lang="en-US" altLang="en-US"/>
            </a:p>
          </p:txBody>
        </p:sp>
        <p:sp>
          <p:nvSpPr>
            <p:cNvPr id="281" name="Rectangle 478"/>
            <p:cNvSpPr>
              <a:spLocks noChangeArrowheads="1"/>
            </p:cNvSpPr>
            <p:nvPr/>
          </p:nvSpPr>
          <p:spPr bwMode="auto">
            <a:xfrm>
              <a:off x="1774031" y="3632201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282" name="Rectangle 479"/>
            <p:cNvSpPr>
              <a:spLocks noChangeArrowheads="1"/>
            </p:cNvSpPr>
            <p:nvPr/>
          </p:nvSpPr>
          <p:spPr bwMode="auto">
            <a:xfrm>
              <a:off x="2094706" y="3641728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283" name="Rectangle 480"/>
            <p:cNvSpPr>
              <a:spLocks noChangeArrowheads="1"/>
            </p:cNvSpPr>
            <p:nvPr/>
          </p:nvSpPr>
          <p:spPr bwMode="auto">
            <a:xfrm>
              <a:off x="2415380" y="36369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en-US"/>
            </a:p>
          </p:txBody>
        </p:sp>
        <p:sp>
          <p:nvSpPr>
            <p:cNvPr id="284" name="Rectangle 481"/>
            <p:cNvSpPr>
              <a:spLocks noChangeArrowheads="1"/>
            </p:cNvSpPr>
            <p:nvPr/>
          </p:nvSpPr>
          <p:spPr bwMode="auto">
            <a:xfrm>
              <a:off x="2721768" y="36369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US" altLang="en-US"/>
            </a:p>
          </p:txBody>
        </p:sp>
        <p:sp>
          <p:nvSpPr>
            <p:cNvPr id="285" name="Rectangle 482"/>
            <p:cNvSpPr>
              <a:spLocks noChangeArrowheads="1"/>
            </p:cNvSpPr>
            <p:nvPr/>
          </p:nvSpPr>
          <p:spPr bwMode="auto">
            <a:xfrm>
              <a:off x="3007518" y="36369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endParaRPr lang="en-US" altLang="en-US"/>
            </a:p>
          </p:txBody>
        </p:sp>
        <p:sp>
          <p:nvSpPr>
            <p:cNvPr id="286" name="Rectangle 483"/>
            <p:cNvSpPr>
              <a:spLocks noChangeArrowheads="1"/>
            </p:cNvSpPr>
            <p:nvPr/>
          </p:nvSpPr>
          <p:spPr bwMode="auto">
            <a:xfrm>
              <a:off x="3312318" y="36369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  <a:endParaRPr lang="en-US" altLang="en-US"/>
            </a:p>
          </p:txBody>
        </p:sp>
        <p:sp>
          <p:nvSpPr>
            <p:cNvPr id="287" name="Rectangle 484"/>
            <p:cNvSpPr>
              <a:spLocks noChangeArrowheads="1"/>
            </p:cNvSpPr>
            <p:nvPr/>
          </p:nvSpPr>
          <p:spPr bwMode="auto">
            <a:xfrm>
              <a:off x="3598068" y="36369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6</a:t>
              </a:r>
              <a:endParaRPr lang="en-US" altLang="en-US"/>
            </a:p>
          </p:txBody>
        </p:sp>
        <p:sp>
          <p:nvSpPr>
            <p:cNvPr id="288" name="Rectangle 485"/>
            <p:cNvSpPr>
              <a:spLocks noChangeArrowheads="1"/>
            </p:cNvSpPr>
            <p:nvPr/>
          </p:nvSpPr>
          <p:spPr bwMode="auto">
            <a:xfrm>
              <a:off x="3888580" y="36369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  <a:endParaRPr lang="en-US" altLang="en-US"/>
            </a:p>
          </p:txBody>
        </p:sp>
        <p:sp>
          <p:nvSpPr>
            <p:cNvPr id="289" name="Rectangle 486"/>
            <p:cNvSpPr>
              <a:spLocks noChangeArrowheads="1"/>
            </p:cNvSpPr>
            <p:nvPr/>
          </p:nvSpPr>
          <p:spPr bwMode="auto">
            <a:xfrm>
              <a:off x="4179092" y="36369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8</a:t>
              </a:r>
              <a:endParaRPr lang="en-US" altLang="en-US"/>
            </a:p>
          </p:txBody>
        </p:sp>
        <p:sp>
          <p:nvSpPr>
            <p:cNvPr id="290" name="Rectangle 487"/>
            <p:cNvSpPr>
              <a:spLocks noChangeArrowheads="1"/>
            </p:cNvSpPr>
            <p:nvPr/>
          </p:nvSpPr>
          <p:spPr bwMode="auto">
            <a:xfrm>
              <a:off x="4464843" y="36369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9</a:t>
              </a:r>
              <a:endParaRPr lang="en-US" altLang="en-US"/>
            </a:p>
          </p:txBody>
        </p:sp>
        <p:sp>
          <p:nvSpPr>
            <p:cNvPr id="291" name="Rectangle 488"/>
            <p:cNvSpPr>
              <a:spLocks noChangeArrowheads="1"/>
            </p:cNvSpPr>
            <p:nvPr/>
          </p:nvSpPr>
          <p:spPr bwMode="auto">
            <a:xfrm>
              <a:off x="4796631" y="3636963"/>
              <a:ext cx="10259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  <a:endParaRPr lang="en-US" altLang="en-US"/>
            </a:p>
          </p:txBody>
        </p:sp>
        <p:sp>
          <p:nvSpPr>
            <p:cNvPr id="292" name="Rectangle 489"/>
            <p:cNvSpPr>
              <a:spLocks noChangeArrowheads="1"/>
            </p:cNvSpPr>
            <p:nvPr/>
          </p:nvSpPr>
          <p:spPr bwMode="auto">
            <a:xfrm>
              <a:off x="5082381" y="3636963"/>
              <a:ext cx="10259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11</a:t>
              </a:r>
              <a:endParaRPr lang="en-US" altLang="en-US"/>
            </a:p>
          </p:txBody>
        </p:sp>
        <p:sp>
          <p:nvSpPr>
            <p:cNvPr id="293" name="Rectangle 490"/>
            <p:cNvSpPr>
              <a:spLocks noChangeArrowheads="1"/>
            </p:cNvSpPr>
            <p:nvPr/>
          </p:nvSpPr>
          <p:spPr bwMode="auto">
            <a:xfrm>
              <a:off x="5647531" y="3636963"/>
              <a:ext cx="10259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13</a:t>
              </a:r>
              <a:endParaRPr lang="en-US" altLang="en-US"/>
            </a:p>
          </p:txBody>
        </p:sp>
        <p:sp>
          <p:nvSpPr>
            <p:cNvPr id="294" name="Rectangle 491"/>
            <p:cNvSpPr>
              <a:spLocks noChangeArrowheads="1"/>
            </p:cNvSpPr>
            <p:nvPr/>
          </p:nvSpPr>
          <p:spPr bwMode="auto">
            <a:xfrm>
              <a:off x="5361781" y="3636963"/>
              <a:ext cx="10259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12</a:t>
              </a:r>
              <a:endParaRPr lang="en-US" altLang="en-US"/>
            </a:p>
          </p:txBody>
        </p:sp>
        <p:sp>
          <p:nvSpPr>
            <p:cNvPr id="295" name="Rectangle 492"/>
            <p:cNvSpPr>
              <a:spLocks noChangeArrowheads="1"/>
            </p:cNvSpPr>
            <p:nvPr/>
          </p:nvSpPr>
          <p:spPr bwMode="auto">
            <a:xfrm>
              <a:off x="5917406" y="3636963"/>
              <a:ext cx="10259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14</a:t>
              </a:r>
              <a:endParaRPr lang="en-US" altLang="en-US"/>
            </a:p>
          </p:txBody>
        </p:sp>
        <p:sp>
          <p:nvSpPr>
            <p:cNvPr id="296" name="Freeform 493"/>
            <p:cNvSpPr>
              <a:spLocks noEditPoints="1"/>
            </p:cNvSpPr>
            <p:nvPr/>
          </p:nvSpPr>
          <p:spPr bwMode="auto">
            <a:xfrm>
              <a:off x="1783556" y="3087688"/>
              <a:ext cx="122238" cy="304800"/>
            </a:xfrm>
            <a:custGeom>
              <a:avLst/>
              <a:gdLst>
                <a:gd name="T0" fmla="*/ 23 w 385"/>
                <a:gd name="T1" fmla="*/ 0 h 959"/>
                <a:gd name="T2" fmla="*/ 335 w 385"/>
                <a:gd name="T3" fmla="*/ 932 h 959"/>
                <a:gd name="T4" fmla="*/ 312 w 385"/>
                <a:gd name="T5" fmla="*/ 940 h 959"/>
                <a:gd name="T6" fmla="*/ 0 w 385"/>
                <a:gd name="T7" fmla="*/ 7 h 959"/>
                <a:gd name="T8" fmla="*/ 23 w 385"/>
                <a:gd name="T9" fmla="*/ 0 h 959"/>
                <a:gd name="T10" fmla="*/ 384 w 385"/>
                <a:gd name="T11" fmla="*/ 722 h 959"/>
                <a:gd name="T12" fmla="*/ 332 w 385"/>
                <a:gd name="T13" fmla="*/ 959 h 959"/>
                <a:gd name="T14" fmla="*/ 147 w 385"/>
                <a:gd name="T15" fmla="*/ 798 h 959"/>
                <a:gd name="T16" fmla="*/ 145 w 385"/>
                <a:gd name="T17" fmla="*/ 782 h 959"/>
                <a:gd name="T18" fmla="*/ 162 w 385"/>
                <a:gd name="T19" fmla="*/ 780 h 959"/>
                <a:gd name="T20" fmla="*/ 332 w 385"/>
                <a:gd name="T21" fmla="*/ 928 h 959"/>
                <a:gd name="T22" fmla="*/ 312 w 385"/>
                <a:gd name="T23" fmla="*/ 934 h 959"/>
                <a:gd name="T24" fmla="*/ 359 w 385"/>
                <a:gd name="T25" fmla="*/ 718 h 959"/>
                <a:gd name="T26" fmla="*/ 375 w 385"/>
                <a:gd name="T27" fmla="*/ 709 h 959"/>
                <a:gd name="T28" fmla="*/ 384 w 385"/>
                <a:gd name="T29" fmla="*/ 722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959">
                  <a:moveTo>
                    <a:pt x="23" y="0"/>
                  </a:moveTo>
                  <a:lnTo>
                    <a:pt x="335" y="932"/>
                  </a:lnTo>
                  <a:lnTo>
                    <a:pt x="312" y="940"/>
                  </a:lnTo>
                  <a:lnTo>
                    <a:pt x="0" y="7"/>
                  </a:lnTo>
                  <a:lnTo>
                    <a:pt x="23" y="0"/>
                  </a:lnTo>
                  <a:close/>
                  <a:moveTo>
                    <a:pt x="384" y="722"/>
                  </a:moveTo>
                  <a:lnTo>
                    <a:pt x="332" y="959"/>
                  </a:lnTo>
                  <a:lnTo>
                    <a:pt x="147" y="798"/>
                  </a:lnTo>
                  <a:cubicBezTo>
                    <a:pt x="141" y="794"/>
                    <a:pt x="141" y="786"/>
                    <a:pt x="145" y="782"/>
                  </a:cubicBezTo>
                  <a:cubicBezTo>
                    <a:pt x="150" y="776"/>
                    <a:pt x="158" y="776"/>
                    <a:pt x="162" y="780"/>
                  </a:cubicBezTo>
                  <a:lnTo>
                    <a:pt x="332" y="928"/>
                  </a:lnTo>
                  <a:lnTo>
                    <a:pt x="312" y="934"/>
                  </a:lnTo>
                  <a:lnTo>
                    <a:pt x="359" y="718"/>
                  </a:lnTo>
                  <a:cubicBezTo>
                    <a:pt x="361" y="712"/>
                    <a:pt x="367" y="707"/>
                    <a:pt x="375" y="709"/>
                  </a:cubicBezTo>
                  <a:cubicBezTo>
                    <a:pt x="381" y="710"/>
                    <a:pt x="385" y="716"/>
                    <a:pt x="384" y="722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94"/>
            <p:cNvSpPr>
              <a:spLocks noEditPoints="1"/>
            </p:cNvSpPr>
            <p:nvPr/>
          </p:nvSpPr>
          <p:spPr bwMode="auto">
            <a:xfrm>
              <a:off x="1783556" y="3087688"/>
              <a:ext cx="122238" cy="304800"/>
            </a:xfrm>
            <a:custGeom>
              <a:avLst/>
              <a:gdLst>
                <a:gd name="T0" fmla="*/ 23 w 385"/>
                <a:gd name="T1" fmla="*/ 0 h 959"/>
                <a:gd name="T2" fmla="*/ 335 w 385"/>
                <a:gd name="T3" fmla="*/ 932 h 959"/>
                <a:gd name="T4" fmla="*/ 312 w 385"/>
                <a:gd name="T5" fmla="*/ 940 h 959"/>
                <a:gd name="T6" fmla="*/ 0 w 385"/>
                <a:gd name="T7" fmla="*/ 7 h 959"/>
                <a:gd name="T8" fmla="*/ 23 w 385"/>
                <a:gd name="T9" fmla="*/ 0 h 959"/>
                <a:gd name="T10" fmla="*/ 384 w 385"/>
                <a:gd name="T11" fmla="*/ 722 h 959"/>
                <a:gd name="T12" fmla="*/ 332 w 385"/>
                <a:gd name="T13" fmla="*/ 959 h 959"/>
                <a:gd name="T14" fmla="*/ 147 w 385"/>
                <a:gd name="T15" fmla="*/ 798 h 959"/>
                <a:gd name="T16" fmla="*/ 145 w 385"/>
                <a:gd name="T17" fmla="*/ 782 h 959"/>
                <a:gd name="T18" fmla="*/ 162 w 385"/>
                <a:gd name="T19" fmla="*/ 780 h 959"/>
                <a:gd name="T20" fmla="*/ 332 w 385"/>
                <a:gd name="T21" fmla="*/ 928 h 959"/>
                <a:gd name="T22" fmla="*/ 312 w 385"/>
                <a:gd name="T23" fmla="*/ 934 h 959"/>
                <a:gd name="T24" fmla="*/ 359 w 385"/>
                <a:gd name="T25" fmla="*/ 718 h 959"/>
                <a:gd name="T26" fmla="*/ 375 w 385"/>
                <a:gd name="T27" fmla="*/ 709 h 959"/>
                <a:gd name="T28" fmla="*/ 384 w 385"/>
                <a:gd name="T29" fmla="*/ 722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959">
                  <a:moveTo>
                    <a:pt x="23" y="0"/>
                  </a:moveTo>
                  <a:lnTo>
                    <a:pt x="335" y="932"/>
                  </a:lnTo>
                  <a:lnTo>
                    <a:pt x="312" y="940"/>
                  </a:lnTo>
                  <a:lnTo>
                    <a:pt x="0" y="7"/>
                  </a:lnTo>
                  <a:lnTo>
                    <a:pt x="23" y="0"/>
                  </a:lnTo>
                  <a:close/>
                  <a:moveTo>
                    <a:pt x="384" y="722"/>
                  </a:moveTo>
                  <a:lnTo>
                    <a:pt x="332" y="959"/>
                  </a:lnTo>
                  <a:lnTo>
                    <a:pt x="147" y="798"/>
                  </a:lnTo>
                  <a:cubicBezTo>
                    <a:pt x="141" y="794"/>
                    <a:pt x="141" y="786"/>
                    <a:pt x="145" y="782"/>
                  </a:cubicBezTo>
                  <a:cubicBezTo>
                    <a:pt x="150" y="776"/>
                    <a:pt x="158" y="776"/>
                    <a:pt x="162" y="780"/>
                  </a:cubicBezTo>
                  <a:lnTo>
                    <a:pt x="332" y="928"/>
                  </a:lnTo>
                  <a:lnTo>
                    <a:pt x="312" y="934"/>
                  </a:lnTo>
                  <a:lnTo>
                    <a:pt x="359" y="718"/>
                  </a:lnTo>
                  <a:cubicBezTo>
                    <a:pt x="361" y="712"/>
                    <a:pt x="367" y="707"/>
                    <a:pt x="375" y="709"/>
                  </a:cubicBezTo>
                  <a:cubicBezTo>
                    <a:pt x="381" y="710"/>
                    <a:pt x="385" y="716"/>
                    <a:pt x="384" y="722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495"/>
            <p:cNvSpPr>
              <a:spLocks noEditPoints="1"/>
            </p:cNvSpPr>
            <p:nvPr/>
          </p:nvSpPr>
          <p:spPr bwMode="auto">
            <a:xfrm>
              <a:off x="2112168" y="3076576"/>
              <a:ext cx="619125" cy="309563"/>
            </a:xfrm>
            <a:custGeom>
              <a:avLst/>
              <a:gdLst>
                <a:gd name="T0" fmla="*/ 11 w 1941"/>
                <a:gd name="T1" fmla="*/ 0 h 968"/>
                <a:gd name="T2" fmla="*/ 1925 w 1941"/>
                <a:gd name="T3" fmla="*/ 930 h 968"/>
                <a:gd name="T4" fmla="*/ 1915 w 1941"/>
                <a:gd name="T5" fmla="*/ 951 h 968"/>
                <a:gd name="T6" fmla="*/ 0 w 1941"/>
                <a:gd name="T7" fmla="*/ 22 h 968"/>
                <a:gd name="T8" fmla="*/ 11 w 1941"/>
                <a:gd name="T9" fmla="*/ 0 h 968"/>
                <a:gd name="T10" fmla="*/ 1806 w 1941"/>
                <a:gd name="T11" fmla="*/ 750 h 968"/>
                <a:gd name="T12" fmla="*/ 1941 w 1941"/>
                <a:gd name="T13" fmla="*/ 951 h 968"/>
                <a:gd name="T14" fmla="*/ 1695 w 1941"/>
                <a:gd name="T15" fmla="*/ 968 h 968"/>
                <a:gd name="T16" fmla="*/ 1681 w 1941"/>
                <a:gd name="T17" fmla="*/ 956 h 968"/>
                <a:gd name="T18" fmla="*/ 1693 w 1941"/>
                <a:gd name="T19" fmla="*/ 944 h 968"/>
                <a:gd name="T20" fmla="*/ 1919 w 1941"/>
                <a:gd name="T21" fmla="*/ 929 h 968"/>
                <a:gd name="T22" fmla="*/ 1910 w 1941"/>
                <a:gd name="T23" fmla="*/ 948 h 968"/>
                <a:gd name="T24" fmla="*/ 1785 w 1941"/>
                <a:gd name="T25" fmla="*/ 763 h 968"/>
                <a:gd name="T26" fmla="*/ 1789 w 1941"/>
                <a:gd name="T27" fmla="*/ 747 h 968"/>
                <a:gd name="T28" fmla="*/ 1806 w 1941"/>
                <a:gd name="T29" fmla="*/ 75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1" h="968">
                  <a:moveTo>
                    <a:pt x="11" y="0"/>
                  </a:moveTo>
                  <a:lnTo>
                    <a:pt x="1925" y="930"/>
                  </a:lnTo>
                  <a:lnTo>
                    <a:pt x="1915" y="951"/>
                  </a:lnTo>
                  <a:lnTo>
                    <a:pt x="0" y="22"/>
                  </a:lnTo>
                  <a:lnTo>
                    <a:pt x="11" y="0"/>
                  </a:lnTo>
                  <a:close/>
                  <a:moveTo>
                    <a:pt x="1806" y="750"/>
                  </a:moveTo>
                  <a:lnTo>
                    <a:pt x="1941" y="951"/>
                  </a:lnTo>
                  <a:lnTo>
                    <a:pt x="1695" y="968"/>
                  </a:lnTo>
                  <a:cubicBezTo>
                    <a:pt x="1687" y="968"/>
                    <a:pt x="1683" y="963"/>
                    <a:pt x="1681" y="956"/>
                  </a:cubicBezTo>
                  <a:cubicBezTo>
                    <a:pt x="1681" y="950"/>
                    <a:pt x="1686" y="944"/>
                    <a:pt x="1693" y="944"/>
                  </a:cubicBezTo>
                  <a:lnTo>
                    <a:pt x="1919" y="929"/>
                  </a:lnTo>
                  <a:lnTo>
                    <a:pt x="1910" y="948"/>
                  </a:lnTo>
                  <a:lnTo>
                    <a:pt x="1785" y="763"/>
                  </a:lnTo>
                  <a:cubicBezTo>
                    <a:pt x="1782" y="757"/>
                    <a:pt x="1783" y="750"/>
                    <a:pt x="1789" y="747"/>
                  </a:cubicBezTo>
                  <a:cubicBezTo>
                    <a:pt x="1794" y="743"/>
                    <a:pt x="1802" y="744"/>
                    <a:pt x="1806" y="75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496"/>
            <p:cNvSpPr>
              <a:spLocks noEditPoints="1"/>
            </p:cNvSpPr>
            <p:nvPr/>
          </p:nvSpPr>
          <p:spPr bwMode="auto">
            <a:xfrm>
              <a:off x="2112168" y="3076576"/>
              <a:ext cx="619125" cy="309563"/>
            </a:xfrm>
            <a:custGeom>
              <a:avLst/>
              <a:gdLst>
                <a:gd name="T0" fmla="*/ 11 w 1941"/>
                <a:gd name="T1" fmla="*/ 0 h 968"/>
                <a:gd name="T2" fmla="*/ 1925 w 1941"/>
                <a:gd name="T3" fmla="*/ 930 h 968"/>
                <a:gd name="T4" fmla="*/ 1915 w 1941"/>
                <a:gd name="T5" fmla="*/ 951 h 968"/>
                <a:gd name="T6" fmla="*/ 0 w 1941"/>
                <a:gd name="T7" fmla="*/ 22 h 968"/>
                <a:gd name="T8" fmla="*/ 11 w 1941"/>
                <a:gd name="T9" fmla="*/ 0 h 968"/>
                <a:gd name="T10" fmla="*/ 1806 w 1941"/>
                <a:gd name="T11" fmla="*/ 750 h 968"/>
                <a:gd name="T12" fmla="*/ 1941 w 1941"/>
                <a:gd name="T13" fmla="*/ 951 h 968"/>
                <a:gd name="T14" fmla="*/ 1695 w 1941"/>
                <a:gd name="T15" fmla="*/ 968 h 968"/>
                <a:gd name="T16" fmla="*/ 1681 w 1941"/>
                <a:gd name="T17" fmla="*/ 956 h 968"/>
                <a:gd name="T18" fmla="*/ 1693 w 1941"/>
                <a:gd name="T19" fmla="*/ 944 h 968"/>
                <a:gd name="T20" fmla="*/ 1919 w 1941"/>
                <a:gd name="T21" fmla="*/ 929 h 968"/>
                <a:gd name="T22" fmla="*/ 1910 w 1941"/>
                <a:gd name="T23" fmla="*/ 948 h 968"/>
                <a:gd name="T24" fmla="*/ 1785 w 1941"/>
                <a:gd name="T25" fmla="*/ 763 h 968"/>
                <a:gd name="T26" fmla="*/ 1789 w 1941"/>
                <a:gd name="T27" fmla="*/ 747 h 968"/>
                <a:gd name="T28" fmla="*/ 1806 w 1941"/>
                <a:gd name="T29" fmla="*/ 75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1" h="968">
                  <a:moveTo>
                    <a:pt x="11" y="0"/>
                  </a:moveTo>
                  <a:lnTo>
                    <a:pt x="1925" y="930"/>
                  </a:lnTo>
                  <a:lnTo>
                    <a:pt x="1915" y="951"/>
                  </a:lnTo>
                  <a:lnTo>
                    <a:pt x="0" y="22"/>
                  </a:lnTo>
                  <a:lnTo>
                    <a:pt x="11" y="0"/>
                  </a:lnTo>
                  <a:close/>
                  <a:moveTo>
                    <a:pt x="1806" y="750"/>
                  </a:moveTo>
                  <a:lnTo>
                    <a:pt x="1941" y="951"/>
                  </a:lnTo>
                  <a:lnTo>
                    <a:pt x="1695" y="968"/>
                  </a:lnTo>
                  <a:cubicBezTo>
                    <a:pt x="1687" y="968"/>
                    <a:pt x="1683" y="963"/>
                    <a:pt x="1681" y="956"/>
                  </a:cubicBezTo>
                  <a:cubicBezTo>
                    <a:pt x="1681" y="950"/>
                    <a:pt x="1686" y="944"/>
                    <a:pt x="1693" y="944"/>
                  </a:cubicBezTo>
                  <a:lnTo>
                    <a:pt x="1919" y="929"/>
                  </a:lnTo>
                  <a:lnTo>
                    <a:pt x="1910" y="948"/>
                  </a:lnTo>
                  <a:lnTo>
                    <a:pt x="1785" y="763"/>
                  </a:lnTo>
                  <a:cubicBezTo>
                    <a:pt x="1782" y="757"/>
                    <a:pt x="1783" y="750"/>
                    <a:pt x="1789" y="747"/>
                  </a:cubicBezTo>
                  <a:cubicBezTo>
                    <a:pt x="1794" y="743"/>
                    <a:pt x="1802" y="744"/>
                    <a:pt x="1806" y="750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97"/>
            <p:cNvSpPr>
              <a:spLocks noEditPoints="1"/>
            </p:cNvSpPr>
            <p:nvPr/>
          </p:nvSpPr>
          <p:spPr bwMode="auto">
            <a:xfrm>
              <a:off x="2110581" y="3078163"/>
              <a:ext cx="285750" cy="315913"/>
            </a:xfrm>
            <a:custGeom>
              <a:avLst/>
              <a:gdLst>
                <a:gd name="T0" fmla="*/ 18 w 893"/>
                <a:gd name="T1" fmla="*/ 0 h 993"/>
                <a:gd name="T2" fmla="*/ 887 w 893"/>
                <a:gd name="T3" fmla="*/ 968 h 993"/>
                <a:gd name="T4" fmla="*/ 869 w 893"/>
                <a:gd name="T5" fmla="*/ 983 h 993"/>
                <a:gd name="T6" fmla="*/ 0 w 893"/>
                <a:gd name="T7" fmla="*/ 16 h 993"/>
                <a:gd name="T8" fmla="*/ 18 w 893"/>
                <a:gd name="T9" fmla="*/ 0 h 993"/>
                <a:gd name="T10" fmla="*/ 846 w 893"/>
                <a:gd name="T11" fmla="*/ 756 h 993"/>
                <a:gd name="T12" fmla="*/ 893 w 893"/>
                <a:gd name="T13" fmla="*/ 993 h 993"/>
                <a:gd name="T14" fmla="*/ 660 w 893"/>
                <a:gd name="T15" fmla="*/ 917 h 993"/>
                <a:gd name="T16" fmla="*/ 652 w 893"/>
                <a:gd name="T17" fmla="*/ 901 h 993"/>
                <a:gd name="T18" fmla="*/ 667 w 893"/>
                <a:gd name="T19" fmla="*/ 893 h 993"/>
                <a:gd name="T20" fmla="*/ 881 w 893"/>
                <a:gd name="T21" fmla="*/ 963 h 993"/>
                <a:gd name="T22" fmla="*/ 866 w 893"/>
                <a:gd name="T23" fmla="*/ 978 h 993"/>
                <a:gd name="T24" fmla="*/ 823 w 893"/>
                <a:gd name="T25" fmla="*/ 760 h 993"/>
                <a:gd name="T26" fmla="*/ 832 w 893"/>
                <a:gd name="T27" fmla="*/ 747 h 993"/>
                <a:gd name="T28" fmla="*/ 846 w 893"/>
                <a:gd name="T29" fmla="*/ 75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3" h="993">
                  <a:moveTo>
                    <a:pt x="18" y="0"/>
                  </a:moveTo>
                  <a:lnTo>
                    <a:pt x="887" y="968"/>
                  </a:lnTo>
                  <a:lnTo>
                    <a:pt x="869" y="983"/>
                  </a:lnTo>
                  <a:lnTo>
                    <a:pt x="0" y="16"/>
                  </a:lnTo>
                  <a:lnTo>
                    <a:pt x="18" y="0"/>
                  </a:lnTo>
                  <a:close/>
                  <a:moveTo>
                    <a:pt x="846" y="756"/>
                  </a:moveTo>
                  <a:lnTo>
                    <a:pt x="893" y="993"/>
                  </a:lnTo>
                  <a:lnTo>
                    <a:pt x="660" y="917"/>
                  </a:lnTo>
                  <a:cubicBezTo>
                    <a:pt x="654" y="914"/>
                    <a:pt x="649" y="908"/>
                    <a:pt x="652" y="901"/>
                  </a:cubicBezTo>
                  <a:cubicBezTo>
                    <a:pt x="654" y="895"/>
                    <a:pt x="661" y="892"/>
                    <a:pt x="667" y="893"/>
                  </a:cubicBezTo>
                  <a:lnTo>
                    <a:pt x="881" y="963"/>
                  </a:lnTo>
                  <a:lnTo>
                    <a:pt x="866" y="978"/>
                  </a:lnTo>
                  <a:lnTo>
                    <a:pt x="823" y="760"/>
                  </a:lnTo>
                  <a:cubicBezTo>
                    <a:pt x="822" y="754"/>
                    <a:pt x="826" y="748"/>
                    <a:pt x="832" y="747"/>
                  </a:cubicBezTo>
                  <a:cubicBezTo>
                    <a:pt x="838" y="746"/>
                    <a:pt x="846" y="750"/>
                    <a:pt x="846" y="756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498"/>
            <p:cNvSpPr>
              <a:spLocks noEditPoints="1"/>
            </p:cNvSpPr>
            <p:nvPr/>
          </p:nvSpPr>
          <p:spPr bwMode="auto">
            <a:xfrm>
              <a:off x="2110581" y="3078163"/>
              <a:ext cx="285750" cy="315913"/>
            </a:xfrm>
            <a:custGeom>
              <a:avLst/>
              <a:gdLst>
                <a:gd name="T0" fmla="*/ 18 w 893"/>
                <a:gd name="T1" fmla="*/ 0 h 993"/>
                <a:gd name="T2" fmla="*/ 887 w 893"/>
                <a:gd name="T3" fmla="*/ 968 h 993"/>
                <a:gd name="T4" fmla="*/ 869 w 893"/>
                <a:gd name="T5" fmla="*/ 983 h 993"/>
                <a:gd name="T6" fmla="*/ 0 w 893"/>
                <a:gd name="T7" fmla="*/ 16 h 993"/>
                <a:gd name="T8" fmla="*/ 18 w 893"/>
                <a:gd name="T9" fmla="*/ 0 h 993"/>
                <a:gd name="T10" fmla="*/ 846 w 893"/>
                <a:gd name="T11" fmla="*/ 756 h 993"/>
                <a:gd name="T12" fmla="*/ 893 w 893"/>
                <a:gd name="T13" fmla="*/ 993 h 993"/>
                <a:gd name="T14" fmla="*/ 660 w 893"/>
                <a:gd name="T15" fmla="*/ 917 h 993"/>
                <a:gd name="T16" fmla="*/ 652 w 893"/>
                <a:gd name="T17" fmla="*/ 901 h 993"/>
                <a:gd name="T18" fmla="*/ 667 w 893"/>
                <a:gd name="T19" fmla="*/ 893 h 993"/>
                <a:gd name="T20" fmla="*/ 881 w 893"/>
                <a:gd name="T21" fmla="*/ 963 h 993"/>
                <a:gd name="T22" fmla="*/ 866 w 893"/>
                <a:gd name="T23" fmla="*/ 978 h 993"/>
                <a:gd name="T24" fmla="*/ 823 w 893"/>
                <a:gd name="T25" fmla="*/ 760 h 993"/>
                <a:gd name="T26" fmla="*/ 832 w 893"/>
                <a:gd name="T27" fmla="*/ 747 h 993"/>
                <a:gd name="T28" fmla="*/ 846 w 893"/>
                <a:gd name="T29" fmla="*/ 75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3" h="993">
                  <a:moveTo>
                    <a:pt x="18" y="0"/>
                  </a:moveTo>
                  <a:lnTo>
                    <a:pt x="887" y="968"/>
                  </a:lnTo>
                  <a:lnTo>
                    <a:pt x="869" y="983"/>
                  </a:lnTo>
                  <a:lnTo>
                    <a:pt x="0" y="16"/>
                  </a:lnTo>
                  <a:lnTo>
                    <a:pt x="18" y="0"/>
                  </a:lnTo>
                  <a:close/>
                  <a:moveTo>
                    <a:pt x="846" y="756"/>
                  </a:moveTo>
                  <a:lnTo>
                    <a:pt x="893" y="993"/>
                  </a:lnTo>
                  <a:lnTo>
                    <a:pt x="660" y="917"/>
                  </a:lnTo>
                  <a:cubicBezTo>
                    <a:pt x="654" y="914"/>
                    <a:pt x="649" y="908"/>
                    <a:pt x="652" y="901"/>
                  </a:cubicBezTo>
                  <a:cubicBezTo>
                    <a:pt x="654" y="895"/>
                    <a:pt x="661" y="892"/>
                    <a:pt x="667" y="893"/>
                  </a:cubicBezTo>
                  <a:lnTo>
                    <a:pt x="881" y="963"/>
                  </a:lnTo>
                  <a:lnTo>
                    <a:pt x="866" y="978"/>
                  </a:lnTo>
                  <a:lnTo>
                    <a:pt x="823" y="760"/>
                  </a:lnTo>
                  <a:cubicBezTo>
                    <a:pt x="822" y="754"/>
                    <a:pt x="826" y="748"/>
                    <a:pt x="832" y="747"/>
                  </a:cubicBezTo>
                  <a:cubicBezTo>
                    <a:pt x="838" y="746"/>
                    <a:pt x="846" y="750"/>
                    <a:pt x="846" y="756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499"/>
            <p:cNvSpPr>
              <a:spLocks noEditPoints="1"/>
            </p:cNvSpPr>
            <p:nvPr/>
          </p:nvSpPr>
          <p:spPr bwMode="auto">
            <a:xfrm>
              <a:off x="1785143" y="3086101"/>
              <a:ext cx="325438" cy="306388"/>
            </a:xfrm>
            <a:custGeom>
              <a:avLst/>
              <a:gdLst>
                <a:gd name="T0" fmla="*/ 17 w 1026"/>
                <a:gd name="T1" fmla="*/ 0 h 963"/>
                <a:gd name="T2" fmla="*/ 1018 w 1026"/>
                <a:gd name="T3" fmla="*/ 938 h 963"/>
                <a:gd name="T4" fmla="*/ 1000 w 1026"/>
                <a:gd name="T5" fmla="*/ 954 h 963"/>
                <a:gd name="T6" fmla="*/ 0 w 1026"/>
                <a:gd name="T7" fmla="*/ 16 h 963"/>
                <a:gd name="T8" fmla="*/ 17 w 1026"/>
                <a:gd name="T9" fmla="*/ 0 h 963"/>
                <a:gd name="T10" fmla="*/ 958 w 1026"/>
                <a:gd name="T11" fmla="*/ 730 h 963"/>
                <a:gd name="T12" fmla="*/ 1026 w 1026"/>
                <a:gd name="T13" fmla="*/ 963 h 963"/>
                <a:gd name="T14" fmla="*/ 786 w 1026"/>
                <a:gd name="T15" fmla="*/ 906 h 963"/>
                <a:gd name="T16" fmla="*/ 776 w 1026"/>
                <a:gd name="T17" fmla="*/ 892 h 963"/>
                <a:gd name="T18" fmla="*/ 792 w 1026"/>
                <a:gd name="T19" fmla="*/ 883 h 963"/>
                <a:gd name="T20" fmla="*/ 1012 w 1026"/>
                <a:gd name="T21" fmla="*/ 935 h 963"/>
                <a:gd name="T22" fmla="*/ 997 w 1026"/>
                <a:gd name="T23" fmla="*/ 950 h 963"/>
                <a:gd name="T24" fmla="*/ 935 w 1026"/>
                <a:gd name="T25" fmla="*/ 736 h 963"/>
                <a:gd name="T26" fmla="*/ 943 w 1026"/>
                <a:gd name="T27" fmla="*/ 722 h 963"/>
                <a:gd name="T28" fmla="*/ 958 w 1026"/>
                <a:gd name="T29" fmla="*/ 73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6" h="963">
                  <a:moveTo>
                    <a:pt x="17" y="0"/>
                  </a:moveTo>
                  <a:lnTo>
                    <a:pt x="1018" y="938"/>
                  </a:lnTo>
                  <a:lnTo>
                    <a:pt x="1000" y="954"/>
                  </a:lnTo>
                  <a:lnTo>
                    <a:pt x="0" y="16"/>
                  </a:lnTo>
                  <a:lnTo>
                    <a:pt x="17" y="0"/>
                  </a:lnTo>
                  <a:close/>
                  <a:moveTo>
                    <a:pt x="958" y="730"/>
                  </a:moveTo>
                  <a:lnTo>
                    <a:pt x="1026" y="963"/>
                  </a:lnTo>
                  <a:lnTo>
                    <a:pt x="786" y="906"/>
                  </a:lnTo>
                  <a:cubicBezTo>
                    <a:pt x="780" y="903"/>
                    <a:pt x="775" y="898"/>
                    <a:pt x="776" y="892"/>
                  </a:cubicBezTo>
                  <a:cubicBezTo>
                    <a:pt x="778" y="886"/>
                    <a:pt x="786" y="881"/>
                    <a:pt x="792" y="883"/>
                  </a:cubicBezTo>
                  <a:lnTo>
                    <a:pt x="1012" y="935"/>
                  </a:lnTo>
                  <a:lnTo>
                    <a:pt x="997" y="950"/>
                  </a:lnTo>
                  <a:lnTo>
                    <a:pt x="935" y="736"/>
                  </a:lnTo>
                  <a:cubicBezTo>
                    <a:pt x="934" y="730"/>
                    <a:pt x="937" y="724"/>
                    <a:pt x="943" y="722"/>
                  </a:cubicBezTo>
                  <a:cubicBezTo>
                    <a:pt x="951" y="720"/>
                    <a:pt x="957" y="724"/>
                    <a:pt x="958" y="73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500"/>
            <p:cNvSpPr>
              <a:spLocks noEditPoints="1"/>
            </p:cNvSpPr>
            <p:nvPr/>
          </p:nvSpPr>
          <p:spPr bwMode="auto">
            <a:xfrm>
              <a:off x="1785143" y="3086101"/>
              <a:ext cx="325438" cy="306388"/>
            </a:xfrm>
            <a:custGeom>
              <a:avLst/>
              <a:gdLst>
                <a:gd name="T0" fmla="*/ 17 w 1026"/>
                <a:gd name="T1" fmla="*/ 0 h 963"/>
                <a:gd name="T2" fmla="*/ 1018 w 1026"/>
                <a:gd name="T3" fmla="*/ 938 h 963"/>
                <a:gd name="T4" fmla="*/ 1000 w 1026"/>
                <a:gd name="T5" fmla="*/ 954 h 963"/>
                <a:gd name="T6" fmla="*/ 0 w 1026"/>
                <a:gd name="T7" fmla="*/ 16 h 963"/>
                <a:gd name="T8" fmla="*/ 17 w 1026"/>
                <a:gd name="T9" fmla="*/ 0 h 963"/>
                <a:gd name="T10" fmla="*/ 958 w 1026"/>
                <a:gd name="T11" fmla="*/ 730 h 963"/>
                <a:gd name="T12" fmla="*/ 1026 w 1026"/>
                <a:gd name="T13" fmla="*/ 963 h 963"/>
                <a:gd name="T14" fmla="*/ 786 w 1026"/>
                <a:gd name="T15" fmla="*/ 906 h 963"/>
                <a:gd name="T16" fmla="*/ 776 w 1026"/>
                <a:gd name="T17" fmla="*/ 892 h 963"/>
                <a:gd name="T18" fmla="*/ 792 w 1026"/>
                <a:gd name="T19" fmla="*/ 883 h 963"/>
                <a:gd name="T20" fmla="*/ 1012 w 1026"/>
                <a:gd name="T21" fmla="*/ 935 h 963"/>
                <a:gd name="T22" fmla="*/ 997 w 1026"/>
                <a:gd name="T23" fmla="*/ 950 h 963"/>
                <a:gd name="T24" fmla="*/ 935 w 1026"/>
                <a:gd name="T25" fmla="*/ 736 h 963"/>
                <a:gd name="T26" fmla="*/ 943 w 1026"/>
                <a:gd name="T27" fmla="*/ 722 h 963"/>
                <a:gd name="T28" fmla="*/ 958 w 1026"/>
                <a:gd name="T29" fmla="*/ 73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6" h="963">
                  <a:moveTo>
                    <a:pt x="17" y="0"/>
                  </a:moveTo>
                  <a:lnTo>
                    <a:pt x="1018" y="938"/>
                  </a:lnTo>
                  <a:lnTo>
                    <a:pt x="1000" y="954"/>
                  </a:lnTo>
                  <a:lnTo>
                    <a:pt x="0" y="16"/>
                  </a:lnTo>
                  <a:lnTo>
                    <a:pt x="17" y="0"/>
                  </a:lnTo>
                  <a:close/>
                  <a:moveTo>
                    <a:pt x="958" y="730"/>
                  </a:moveTo>
                  <a:lnTo>
                    <a:pt x="1026" y="963"/>
                  </a:lnTo>
                  <a:lnTo>
                    <a:pt x="786" y="906"/>
                  </a:lnTo>
                  <a:cubicBezTo>
                    <a:pt x="780" y="903"/>
                    <a:pt x="775" y="898"/>
                    <a:pt x="776" y="892"/>
                  </a:cubicBezTo>
                  <a:cubicBezTo>
                    <a:pt x="778" y="886"/>
                    <a:pt x="786" y="881"/>
                    <a:pt x="792" y="883"/>
                  </a:cubicBezTo>
                  <a:lnTo>
                    <a:pt x="1012" y="935"/>
                  </a:lnTo>
                  <a:lnTo>
                    <a:pt x="997" y="950"/>
                  </a:lnTo>
                  <a:lnTo>
                    <a:pt x="935" y="736"/>
                  </a:lnTo>
                  <a:cubicBezTo>
                    <a:pt x="934" y="730"/>
                    <a:pt x="937" y="724"/>
                    <a:pt x="943" y="722"/>
                  </a:cubicBezTo>
                  <a:cubicBezTo>
                    <a:pt x="951" y="720"/>
                    <a:pt x="957" y="724"/>
                    <a:pt x="958" y="730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501"/>
            <p:cNvSpPr>
              <a:spLocks noEditPoints="1"/>
            </p:cNvSpPr>
            <p:nvPr/>
          </p:nvSpPr>
          <p:spPr bwMode="auto">
            <a:xfrm>
              <a:off x="2409031" y="3084513"/>
              <a:ext cx="833438" cy="314325"/>
            </a:xfrm>
            <a:custGeom>
              <a:avLst/>
              <a:gdLst>
                <a:gd name="T0" fmla="*/ 7 w 2616"/>
                <a:gd name="T1" fmla="*/ 0 h 984"/>
                <a:gd name="T2" fmla="*/ 2596 w 2616"/>
                <a:gd name="T3" fmla="*/ 920 h 984"/>
                <a:gd name="T4" fmla="*/ 2588 w 2616"/>
                <a:gd name="T5" fmla="*/ 942 h 984"/>
                <a:gd name="T6" fmla="*/ 0 w 2616"/>
                <a:gd name="T7" fmla="*/ 22 h 984"/>
                <a:gd name="T8" fmla="*/ 7 w 2616"/>
                <a:gd name="T9" fmla="*/ 0 h 984"/>
                <a:gd name="T10" fmla="*/ 2457 w 2616"/>
                <a:gd name="T11" fmla="*/ 753 h 984"/>
                <a:gd name="T12" fmla="*/ 2616 w 2616"/>
                <a:gd name="T13" fmla="*/ 939 h 984"/>
                <a:gd name="T14" fmla="*/ 2371 w 2616"/>
                <a:gd name="T15" fmla="*/ 983 h 984"/>
                <a:gd name="T16" fmla="*/ 2358 w 2616"/>
                <a:gd name="T17" fmla="*/ 972 h 984"/>
                <a:gd name="T18" fmla="*/ 2367 w 2616"/>
                <a:gd name="T19" fmla="*/ 959 h 984"/>
                <a:gd name="T20" fmla="*/ 2590 w 2616"/>
                <a:gd name="T21" fmla="*/ 920 h 984"/>
                <a:gd name="T22" fmla="*/ 2584 w 2616"/>
                <a:gd name="T23" fmla="*/ 939 h 984"/>
                <a:gd name="T24" fmla="*/ 2438 w 2616"/>
                <a:gd name="T25" fmla="*/ 769 h 984"/>
                <a:gd name="T26" fmla="*/ 2440 w 2616"/>
                <a:gd name="T27" fmla="*/ 751 h 984"/>
                <a:gd name="T28" fmla="*/ 2457 w 2616"/>
                <a:gd name="T29" fmla="*/ 75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6" h="984">
                  <a:moveTo>
                    <a:pt x="7" y="0"/>
                  </a:moveTo>
                  <a:lnTo>
                    <a:pt x="2596" y="920"/>
                  </a:lnTo>
                  <a:lnTo>
                    <a:pt x="2588" y="942"/>
                  </a:lnTo>
                  <a:lnTo>
                    <a:pt x="0" y="22"/>
                  </a:lnTo>
                  <a:lnTo>
                    <a:pt x="7" y="0"/>
                  </a:lnTo>
                  <a:close/>
                  <a:moveTo>
                    <a:pt x="2457" y="753"/>
                  </a:moveTo>
                  <a:lnTo>
                    <a:pt x="2616" y="939"/>
                  </a:lnTo>
                  <a:lnTo>
                    <a:pt x="2371" y="983"/>
                  </a:lnTo>
                  <a:cubicBezTo>
                    <a:pt x="2365" y="984"/>
                    <a:pt x="2359" y="980"/>
                    <a:pt x="2358" y="972"/>
                  </a:cubicBezTo>
                  <a:cubicBezTo>
                    <a:pt x="2356" y="966"/>
                    <a:pt x="2361" y="960"/>
                    <a:pt x="2367" y="959"/>
                  </a:cubicBezTo>
                  <a:lnTo>
                    <a:pt x="2590" y="920"/>
                  </a:lnTo>
                  <a:lnTo>
                    <a:pt x="2584" y="939"/>
                  </a:lnTo>
                  <a:lnTo>
                    <a:pt x="2438" y="769"/>
                  </a:lnTo>
                  <a:cubicBezTo>
                    <a:pt x="2434" y="763"/>
                    <a:pt x="2434" y="756"/>
                    <a:pt x="2440" y="751"/>
                  </a:cubicBezTo>
                  <a:cubicBezTo>
                    <a:pt x="2445" y="748"/>
                    <a:pt x="2452" y="748"/>
                    <a:pt x="2457" y="753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502"/>
            <p:cNvSpPr>
              <a:spLocks noEditPoints="1"/>
            </p:cNvSpPr>
            <p:nvPr/>
          </p:nvSpPr>
          <p:spPr bwMode="auto">
            <a:xfrm>
              <a:off x="2409031" y="3084513"/>
              <a:ext cx="833438" cy="314325"/>
            </a:xfrm>
            <a:custGeom>
              <a:avLst/>
              <a:gdLst>
                <a:gd name="T0" fmla="*/ 7 w 2616"/>
                <a:gd name="T1" fmla="*/ 0 h 984"/>
                <a:gd name="T2" fmla="*/ 2596 w 2616"/>
                <a:gd name="T3" fmla="*/ 920 h 984"/>
                <a:gd name="T4" fmla="*/ 2588 w 2616"/>
                <a:gd name="T5" fmla="*/ 942 h 984"/>
                <a:gd name="T6" fmla="*/ 0 w 2616"/>
                <a:gd name="T7" fmla="*/ 22 h 984"/>
                <a:gd name="T8" fmla="*/ 7 w 2616"/>
                <a:gd name="T9" fmla="*/ 0 h 984"/>
                <a:gd name="T10" fmla="*/ 2457 w 2616"/>
                <a:gd name="T11" fmla="*/ 753 h 984"/>
                <a:gd name="T12" fmla="*/ 2616 w 2616"/>
                <a:gd name="T13" fmla="*/ 939 h 984"/>
                <a:gd name="T14" fmla="*/ 2371 w 2616"/>
                <a:gd name="T15" fmla="*/ 983 h 984"/>
                <a:gd name="T16" fmla="*/ 2358 w 2616"/>
                <a:gd name="T17" fmla="*/ 972 h 984"/>
                <a:gd name="T18" fmla="*/ 2367 w 2616"/>
                <a:gd name="T19" fmla="*/ 959 h 984"/>
                <a:gd name="T20" fmla="*/ 2590 w 2616"/>
                <a:gd name="T21" fmla="*/ 920 h 984"/>
                <a:gd name="T22" fmla="*/ 2584 w 2616"/>
                <a:gd name="T23" fmla="*/ 939 h 984"/>
                <a:gd name="T24" fmla="*/ 2438 w 2616"/>
                <a:gd name="T25" fmla="*/ 769 h 984"/>
                <a:gd name="T26" fmla="*/ 2440 w 2616"/>
                <a:gd name="T27" fmla="*/ 751 h 984"/>
                <a:gd name="T28" fmla="*/ 2457 w 2616"/>
                <a:gd name="T29" fmla="*/ 75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6" h="984">
                  <a:moveTo>
                    <a:pt x="7" y="0"/>
                  </a:moveTo>
                  <a:lnTo>
                    <a:pt x="2596" y="920"/>
                  </a:lnTo>
                  <a:lnTo>
                    <a:pt x="2588" y="942"/>
                  </a:lnTo>
                  <a:lnTo>
                    <a:pt x="0" y="22"/>
                  </a:lnTo>
                  <a:lnTo>
                    <a:pt x="7" y="0"/>
                  </a:lnTo>
                  <a:close/>
                  <a:moveTo>
                    <a:pt x="2457" y="753"/>
                  </a:moveTo>
                  <a:lnTo>
                    <a:pt x="2616" y="939"/>
                  </a:lnTo>
                  <a:lnTo>
                    <a:pt x="2371" y="983"/>
                  </a:lnTo>
                  <a:cubicBezTo>
                    <a:pt x="2365" y="984"/>
                    <a:pt x="2359" y="980"/>
                    <a:pt x="2358" y="972"/>
                  </a:cubicBezTo>
                  <a:cubicBezTo>
                    <a:pt x="2356" y="966"/>
                    <a:pt x="2361" y="960"/>
                    <a:pt x="2367" y="959"/>
                  </a:cubicBezTo>
                  <a:lnTo>
                    <a:pt x="2590" y="920"/>
                  </a:lnTo>
                  <a:lnTo>
                    <a:pt x="2584" y="939"/>
                  </a:lnTo>
                  <a:lnTo>
                    <a:pt x="2438" y="769"/>
                  </a:lnTo>
                  <a:cubicBezTo>
                    <a:pt x="2434" y="763"/>
                    <a:pt x="2434" y="756"/>
                    <a:pt x="2440" y="751"/>
                  </a:cubicBezTo>
                  <a:cubicBezTo>
                    <a:pt x="2445" y="748"/>
                    <a:pt x="2452" y="748"/>
                    <a:pt x="2457" y="753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503"/>
            <p:cNvSpPr>
              <a:spLocks noEditPoints="1"/>
            </p:cNvSpPr>
            <p:nvPr/>
          </p:nvSpPr>
          <p:spPr bwMode="auto">
            <a:xfrm>
              <a:off x="2401093" y="3092451"/>
              <a:ext cx="557213" cy="285750"/>
            </a:xfrm>
            <a:custGeom>
              <a:avLst/>
              <a:gdLst>
                <a:gd name="T0" fmla="*/ 10 w 1748"/>
                <a:gd name="T1" fmla="*/ 0 h 900"/>
                <a:gd name="T2" fmla="*/ 1731 w 1748"/>
                <a:gd name="T3" fmla="*/ 866 h 900"/>
                <a:gd name="T4" fmla="*/ 1720 w 1748"/>
                <a:gd name="T5" fmla="*/ 886 h 900"/>
                <a:gd name="T6" fmla="*/ 0 w 1748"/>
                <a:gd name="T7" fmla="*/ 23 h 900"/>
                <a:gd name="T8" fmla="*/ 10 w 1748"/>
                <a:gd name="T9" fmla="*/ 0 h 900"/>
                <a:gd name="T10" fmla="*/ 1615 w 1748"/>
                <a:gd name="T11" fmla="*/ 684 h 900"/>
                <a:gd name="T12" fmla="*/ 1748 w 1748"/>
                <a:gd name="T13" fmla="*/ 886 h 900"/>
                <a:gd name="T14" fmla="*/ 1500 w 1748"/>
                <a:gd name="T15" fmla="*/ 900 h 900"/>
                <a:gd name="T16" fmla="*/ 1487 w 1748"/>
                <a:gd name="T17" fmla="*/ 888 h 900"/>
                <a:gd name="T18" fmla="*/ 1499 w 1748"/>
                <a:gd name="T19" fmla="*/ 876 h 900"/>
                <a:gd name="T20" fmla="*/ 1725 w 1748"/>
                <a:gd name="T21" fmla="*/ 864 h 900"/>
                <a:gd name="T22" fmla="*/ 1716 w 1748"/>
                <a:gd name="T23" fmla="*/ 882 h 900"/>
                <a:gd name="T24" fmla="*/ 1594 w 1748"/>
                <a:gd name="T25" fmla="*/ 696 h 900"/>
                <a:gd name="T26" fmla="*/ 1598 w 1748"/>
                <a:gd name="T27" fmla="*/ 679 h 900"/>
                <a:gd name="T28" fmla="*/ 1615 w 1748"/>
                <a:gd name="T29" fmla="*/ 68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8" h="900">
                  <a:moveTo>
                    <a:pt x="10" y="0"/>
                  </a:moveTo>
                  <a:lnTo>
                    <a:pt x="1731" y="866"/>
                  </a:lnTo>
                  <a:lnTo>
                    <a:pt x="1720" y="886"/>
                  </a:lnTo>
                  <a:lnTo>
                    <a:pt x="0" y="23"/>
                  </a:lnTo>
                  <a:lnTo>
                    <a:pt x="10" y="0"/>
                  </a:lnTo>
                  <a:close/>
                  <a:moveTo>
                    <a:pt x="1615" y="684"/>
                  </a:moveTo>
                  <a:lnTo>
                    <a:pt x="1748" y="886"/>
                  </a:lnTo>
                  <a:lnTo>
                    <a:pt x="1500" y="900"/>
                  </a:lnTo>
                  <a:cubicBezTo>
                    <a:pt x="1493" y="900"/>
                    <a:pt x="1488" y="895"/>
                    <a:pt x="1487" y="888"/>
                  </a:cubicBezTo>
                  <a:cubicBezTo>
                    <a:pt x="1487" y="882"/>
                    <a:pt x="1493" y="876"/>
                    <a:pt x="1499" y="876"/>
                  </a:cubicBezTo>
                  <a:lnTo>
                    <a:pt x="1725" y="864"/>
                  </a:lnTo>
                  <a:lnTo>
                    <a:pt x="1716" y="882"/>
                  </a:lnTo>
                  <a:lnTo>
                    <a:pt x="1594" y="696"/>
                  </a:lnTo>
                  <a:cubicBezTo>
                    <a:pt x="1590" y="691"/>
                    <a:pt x="1592" y="684"/>
                    <a:pt x="1598" y="679"/>
                  </a:cubicBezTo>
                  <a:cubicBezTo>
                    <a:pt x="1603" y="676"/>
                    <a:pt x="1610" y="678"/>
                    <a:pt x="1615" y="684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504"/>
            <p:cNvSpPr>
              <a:spLocks noEditPoints="1"/>
            </p:cNvSpPr>
            <p:nvPr/>
          </p:nvSpPr>
          <p:spPr bwMode="auto">
            <a:xfrm>
              <a:off x="2401093" y="3092451"/>
              <a:ext cx="557213" cy="285750"/>
            </a:xfrm>
            <a:custGeom>
              <a:avLst/>
              <a:gdLst>
                <a:gd name="T0" fmla="*/ 10 w 1748"/>
                <a:gd name="T1" fmla="*/ 0 h 900"/>
                <a:gd name="T2" fmla="*/ 1731 w 1748"/>
                <a:gd name="T3" fmla="*/ 866 h 900"/>
                <a:gd name="T4" fmla="*/ 1720 w 1748"/>
                <a:gd name="T5" fmla="*/ 886 h 900"/>
                <a:gd name="T6" fmla="*/ 0 w 1748"/>
                <a:gd name="T7" fmla="*/ 23 h 900"/>
                <a:gd name="T8" fmla="*/ 10 w 1748"/>
                <a:gd name="T9" fmla="*/ 0 h 900"/>
                <a:gd name="T10" fmla="*/ 1615 w 1748"/>
                <a:gd name="T11" fmla="*/ 684 h 900"/>
                <a:gd name="T12" fmla="*/ 1748 w 1748"/>
                <a:gd name="T13" fmla="*/ 886 h 900"/>
                <a:gd name="T14" fmla="*/ 1500 w 1748"/>
                <a:gd name="T15" fmla="*/ 900 h 900"/>
                <a:gd name="T16" fmla="*/ 1487 w 1748"/>
                <a:gd name="T17" fmla="*/ 888 h 900"/>
                <a:gd name="T18" fmla="*/ 1499 w 1748"/>
                <a:gd name="T19" fmla="*/ 876 h 900"/>
                <a:gd name="T20" fmla="*/ 1725 w 1748"/>
                <a:gd name="T21" fmla="*/ 864 h 900"/>
                <a:gd name="T22" fmla="*/ 1716 w 1748"/>
                <a:gd name="T23" fmla="*/ 882 h 900"/>
                <a:gd name="T24" fmla="*/ 1594 w 1748"/>
                <a:gd name="T25" fmla="*/ 696 h 900"/>
                <a:gd name="T26" fmla="*/ 1598 w 1748"/>
                <a:gd name="T27" fmla="*/ 679 h 900"/>
                <a:gd name="T28" fmla="*/ 1615 w 1748"/>
                <a:gd name="T29" fmla="*/ 68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8" h="900">
                  <a:moveTo>
                    <a:pt x="10" y="0"/>
                  </a:moveTo>
                  <a:lnTo>
                    <a:pt x="1731" y="866"/>
                  </a:lnTo>
                  <a:lnTo>
                    <a:pt x="1720" y="886"/>
                  </a:lnTo>
                  <a:lnTo>
                    <a:pt x="0" y="23"/>
                  </a:lnTo>
                  <a:lnTo>
                    <a:pt x="10" y="0"/>
                  </a:lnTo>
                  <a:close/>
                  <a:moveTo>
                    <a:pt x="1615" y="684"/>
                  </a:moveTo>
                  <a:lnTo>
                    <a:pt x="1748" y="886"/>
                  </a:lnTo>
                  <a:lnTo>
                    <a:pt x="1500" y="900"/>
                  </a:lnTo>
                  <a:cubicBezTo>
                    <a:pt x="1493" y="900"/>
                    <a:pt x="1488" y="895"/>
                    <a:pt x="1487" y="888"/>
                  </a:cubicBezTo>
                  <a:cubicBezTo>
                    <a:pt x="1487" y="882"/>
                    <a:pt x="1493" y="876"/>
                    <a:pt x="1499" y="876"/>
                  </a:cubicBezTo>
                  <a:lnTo>
                    <a:pt x="1725" y="864"/>
                  </a:lnTo>
                  <a:lnTo>
                    <a:pt x="1716" y="882"/>
                  </a:lnTo>
                  <a:lnTo>
                    <a:pt x="1594" y="696"/>
                  </a:lnTo>
                  <a:cubicBezTo>
                    <a:pt x="1590" y="691"/>
                    <a:pt x="1592" y="684"/>
                    <a:pt x="1598" y="679"/>
                  </a:cubicBezTo>
                  <a:cubicBezTo>
                    <a:pt x="1603" y="676"/>
                    <a:pt x="1610" y="678"/>
                    <a:pt x="1615" y="684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505"/>
            <p:cNvSpPr>
              <a:spLocks noEditPoints="1"/>
            </p:cNvSpPr>
            <p:nvPr/>
          </p:nvSpPr>
          <p:spPr bwMode="auto">
            <a:xfrm>
              <a:off x="2728118" y="3092451"/>
              <a:ext cx="835025" cy="315913"/>
            </a:xfrm>
            <a:custGeom>
              <a:avLst/>
              <a:gdLst>
                <a:gd name="T0" fmla="*/ 8 w 2622"/>
                <a:gd name="T1" fmla="*/ 0 h 994"/>
                <a:gd name="T2" fmla="*/ 2604 w 2622"/>
                <a:gd name="T3" fmla="*/ 931 h 994"/>
                <a:gd name="T4" fmla="*/ 2595 w 2622"/>
                <a:gd name="T5" fmla="*/ 954 h 994"/>
                <a:gd name="T6" fmla="*/ 0 w 2622"/>
                <a:gd name="T7" fmla="*/ 23 h 994"/>
                <a:gd name="T8" fmla="*/ 8 w 2622"/>
                <a:gd name="T9" fmla="*/ 0 h 994"/>
                <a:gd name="T10" fmla="*/ 2465 w 2622"/>
                <a:gd name="T11" fmla="*/ 764 h 994"/>
                <a:gd name="T12" fmla="*/ 2622 w 2622"/>
                <a:gd name="T13" fmla="*/ 951 h 994"/>
                <a:gd name="T14" fmla="*/ 2379 w 2622"/>
                <a:gd name="T15" fmla="*/ 992 h 994"/>
                <a:gd name="T16" fmla="*/ 2364 w 2622"/>
                <a:gd name="T17" fmla="*/ 983 h 994"/>
                <a:gd name="T18" fmla="*/ 2375 w 2622"/>
                <a:gd name="T19" fmla="*/ 969 h 994"/>
                <a:gd name="T20" fmla="*/ 2598 w 2622"/>
                <a:gd name="T21" fmla="*/ 930 h 994"/>
                <a:gd name="T22" fmla="*/ 2590 w 2622"/>
                <a:gd name="T23" fmla="*/ 949 h 994"/>
                <a:gd name="T24" fmla="*/ 2447 w 2622"/>
                <a:gd name="T25" fmla="*/ 779 h 994"/>
                <a:gd name="T26" fmla="*/ 2448 w 2622"/>
                <a:gd name="T27" fmla="*/ 763 h 994"/>
                <a:gd name="T28" fmla="*/ 2465 w 2622"/>
                <a:gd name="T29" fmla="*/ 76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2" h="994">
                  <a:moveTo>
                    <a:pt x="8" y="0"/>
                  </a:moveTo>
                  <a:lnTo>
                    <a:pt x="2604" y="931"/>
                  </a:lnTo>
                  <a:lnTo>
                    <a:pt x="2595" y="954"/>
                  </a:lnTo>
                  <a:lnTo>
                    <a:pt x="0" y="23"/>
                  </a:lnTo>
                  <a:lnTo>
                    <a:pt x="8" y="0"/>
                  </a:lnTo>
                  <a:close/>
                  <a:moveTo>
                    <a:pt x="2465" y="764"/>
                  </a:moveTo>
                  <a:lnTo>
                    <a:pt x="2622" y="951"/>
                  </a:lnTo>
                  <a:lnTo>
                    <a:pt x="2379" y="992"/>
                  </a:lnTo>
                  <a:cubicBezTo>
                    <a:pt x="2372" y="994"/>
                    <a:pt x="2366" y="989"/>
                    <a:pt x="2364" y="983"/>
                  </a:cubicBezTo>
                  <a:cubicBezTo>
                    <a:pt x="2364" y="976"/>
                    <a:pt x="2369" y="970"/>
                    <a:pt x="2375" y="969"/>
                  </a:cubicBezTo>
                  <a:lnTo>
                    <a:pt x="2598" y="930"/>
                  </a:lnTo>
                  <a:lnTo>
                    <a:pt x="2590" y="949"/>
                  </a:lnTo>
                  <a:lnTo>
                    <a:pt x="2447" y="779"/>
                  </a:lnTo>
                  <a:cubicBezTo>
                    <a:pt x="2442" y="775"/>
                    <a:pt x="2442" y="767"/>
                    <a:pt x="2448" y="763"/>
                  </a:cubicBezTo>
                  <a:cubicBezTo>
                    <a:pt x="2453" y="758"/>
                    <a:pt x="2460" y="760"/>
                    <a:pt x="2465" y="764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506"/>
            <p:cNvSpPr>
              <a:spLocks noEditPoints="1"/>
            </p:cNvSpPr>
            <p:nvPr/>
          </p:nvSpPr>
          <p:spPr bwMode="auto">
            <a:xfrm>
              <a:off x="2728118" y="3092451"/>
              <a:ext cx="835025" cy="315913"/>
            </a:xfrm>
            <a:custGeom>
              <a:avLst/>
              <a:gdLst>
                <a:gd name="T0" fmla="*/ 8 w 2622"/>
                <a:gd name="T1" fmla="*/ 0 h 994"/>
                <a:gd name="T2" fmla="*/ 2604 w 2622"/>
                <a:gd name="T3" fmla="*/ 931 h 994"/>
                <a:gd name="T4" fmla="*/ 2595 w 2622"/>
                <a:gd name="T5" fmla="*/ 954 h 994"/>
                <a:gd name="T6" fmla="*/ 0 w 2622"/>
                <a:gd name="T7" fmla="*/ 23 h 994"/>
                <a:gd name="T8" fmla="*/ 8 w 2622"/>
                <a:gd name="T9" fmla="*/ 0 h 994"/>
                <a:gd name="T10" fmla="*/ 2465 w 2622"/>
                <a:gd name="T11" fmla="*/ 764 h 994"/>
                <a:gd name="T12" fmla="*/ 2622 w 2622"/>
                <a:gd name="T13" fmla="*/ 951 h 994"/>
                <a:gd name="T14" fmla="*/ 2379 w 2622"/>
                <a:gd name="T15" fmla="*/ 992 h 994"/>
                <a:gd name="T16" fmla="*/ 2364 w 2622"/>
                <a:gd name="T17" fmla="*/ 983 h 994"/>
                <a:gd name="T18" fmla="*/ 2375 w 2622"/>
                <a:gd name="T19" fmla="*/ 969 h 994"/>
                <a:gd name="T20" fmla="*/ 2598 w 2622"/>
                <a:gd name="T21" fmla="*/ 930 h 994"/>
                <a:gd name="T22" fmla="*/ 2590 w 2622"/>
                <a:gd name="T23" fmla="*/ 949 h 994"/>
                <a:gd name="T24" fmla="*/ 2447 w 2622"/>
                <a:gd name="T25" fmla="*/ 779 h 994"/>
                <a:gd name="T26" fmla="*/ 2448 w 2622"/>
                <a:gd name="T27" fmla="*/ 763 h 994"/>
                <a:gd name="T28" fmla="*/ 2465 w 2622"/>
                <a:gd name="T29" fmla="*/ 76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2" h="994">
                  <a:moveTo>
                    <a:pt x="8" y="0"/>
                  </a:moveTo>
                  <a:lnTo>
                    <a:pt x="2604" y="931"/>
                  </a:lnTo>
                  <a:lnTo>
                    <a:pt x="2595" y="954"/>
                  </a:lnTo>
                  <a:lnTo>
                    <a:pt x="0" y="23"/>
                  </a:lnTo>
                  <a:lnTo>
                    <a:pt x="8" y="0"/>
                  </a:lnTo>
                  <a:close/>
                  <a:moveTo>
                    <a:pt x="2465" y="764"/>
                  </a:moveTo>
                  <a:lnTo>
                    <a:pt x="2622" y="951"/>
                  </a:lnTo>
                  <a:lnTo>
                    <a:pt x="2379" y="992"/>
                  </a:lnTo>
                  <a:cubicBezTo>
                    <a:pt x="2372" y="994"/>
                    <a:pt x="2366" y="989"/>
                    <a:pt x="2364" y="983"/>
                  </a:cubicBezTo>
                  <a:cubicBezTo>
                    <a:pt x="2364" y="976"/>
                    <a:pt x="2369" y="970"/>
                    <a:pt x="2375" y="969"/>
                  </a:cubicBezTo>
                  <a:lnTo>
                    <a:pt x="2598" y="930"/>
                  </a:lnTo>
                  <a:lnTo>
                    <a:pt x="2590" y="949"/>
                  </a:lnTo>
                  <a:lnTo>
                    <a:pt x="2447" y="779"/>
                  </a:lnTo>
                  <a:cubicBezTo>
                    <a:pt x="2442" y="775"/>
                    <a:pt x="2442" y="767"/>
                    <a:pt x="2448" y="763"/>
                  </a:cubicBezTo>
                  <a:cubicBezTo>
                    <a:pt x="2453" y="758"/>
                    <a:pt x="2460" y="760"/>
                    <a:pt x="2465" y="764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507"/>
            <p:cNvSpPr>
              <a:spLocks noEditPoints="1"/>
            </p:cNvSpPr>
            <p:nvPr/>
          </p:nvSpPr>
          <p:spPr bwMode="auto">
            <a:xfrm>
              <a:off x="2985293" y="3092451"/>
              <a:ext cx="835025" cy="315913"/>
            </a:xfrm>
            <a:custGeom>
              <a:avLst/>
              <a:gdLst>
                <a:gd name="T0" fmla="*/ 8 w 2622"/>
                <a:gd name="T1" fmla="*/ 0 h 994"/>
                <a:gd name="T2" fmla="*/ 2604 w 2622"/>
                <a:gd name="T3" fmla="*/ 931 h 994"/>
                <a:gd name="T4" fmla="*/ 2595 w 2622"/>
                <a:gd name="T5" fmla="*/ 954 h 994"/>
                <a:gd name="T6" fmla="*/ 0 w 2622"/>
                <a:gd name="T7" fmla="*/ 23 h 994"/>
                <a:gd name="T8" fmla="*/ 8 w 2622"/>
                <a:gd name="T9" fmla="*/ 0 h 994"/>
                <a:gd name="T10" fmla="*/ 2465 w 2622"/>
                <a:gd name="T11" fmla="*/ 764 h 994"/>
                <a:gd name="T12" fmla="*/ 2622 w 2622"/>
                <a:gd name="T13" fmla="*/ 951 h 994"/>
                <a:gd name="T14" fmla="*/ 2379 w 2622"/>
                <a:gd name="T15" fmla="*/ 992 h 994"/>
                <a:gd name="T16" fmla="*/ 2364 w 2622"/>
                <a:gd name="T17" fmla="*/ 983 h 994"/>
                <a:gd name="T18" fmla="*/ 2375 w 2622"/>
                <a:gd name="T19" fmla="*/ 969 h 994"/>
                <a:gd name="T20" fmla="*/ 2598 w 2622"/>
                <a:gd name="T21" fmla="*/ 930 h 994"/>
                <a:gd name="T22" fmla="*/ 2590 w 2622"/>
                <a:gd name="T23" fmla="*/ 949 h 994"/>
                <a:gd name="T24" fmla="*/ 2446 w 2622"/>
                <a:gd name="T25" fmla="*/ 779 h 994"/>
                <a:gd name="T26" fmla="*/ 2448 w 2622"/>
                <a:gd name="T27" fmla="*/ 763 h 994"/>
                <a:gd name="T28" fmla="*/ 2465 w 2622"/>
                <a:gd name="T29" fmla="*/ 76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2" h="994">
                  <a:moveTo>
                    <a:pt x="8" y="0"/>
                  </a:moveTo>
                  <a:lnTo>
                    <a:pt x="2604" y="931"/>
                  </a:lnTo>
                  <a:lnTo>
                    <a:pt x="2595" y="954"/>
                  </a:lnTo>
                  <a:lnTo>
                    <a:pt x="0" y="23"/>
                  </a:lnTo>
                  <a:lnTo>
                    <a:pt x="8" y="0"/>
                  </a:lnTo>
                  <a:close/>
                  <a:moveTo>
                    <a:pt x="2465" y="764"/>
                  </a:moveTo>
                  <a:lnTo>
                    <a:pt x="2622" y="951"/>
                  </a:lnTo>
                  <a:lnTo>
                    <a:pt x="2379" y="992"/>
                  </a:lnTo>
                  <a:cubicBezTo>
                    <a:pt x="2371" y="994"/>
                    <a:pt x="2365" y="989"/>
                    <a:pt x="2364" y="983"/>
                  </a:cubicBezTo>
                  <a:cubicBezTo>
                    <a:pt x="2364" y="976"/>
                    <a:pt x="2368" y="970"/>
                    <a:pt x="2375" y="969"/>
                  </a:cubicBezTo>
                  <a:lnTo>
                    <a:pt x="2598" y="930"/>
                  </a:lnTo>
                  <a:lnTo>
                    <a:pt x="2590" y="949"/>
                  </a:lnTo>
                  <a:lnTo>
                    <a:pt x="2446" y="779"/>
                  </a:lnTo>
                  <a:cubicBezTo>
                    <a:pt x="2442" y="775"/>
                    <a:pt x="2442" y="767"/>
                    <a:pt x="2448" y="763"/>
                  </a:cubicBezTo>
                  <a:cubicBezTo>
                    <a:pt x="2452" y="758"/>
                    <a:pt x="2460" y="760"/>
                    <a:pt x="2465" y="764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508"/>
            <p:cNvSpPr>
              <a:spLocks noEditPoints="1"/>
            </p:cNvSpPr>
            <p:nvPr/>
          </p:nvSpPr>
          <p:spPr bwMode="auto">
            <a:xfrm>
              <a:off x="2985293" y="3092451"/>
              <a:ext cx="835025" cy="315913"/>
            </a:xfrm>
            <a:custGeom>
              <a:avLst/>
              <a:gdLst>
                <a:gd name="T0" fmla="*/ 8 w 2622"/>
                <a:gd name="T1" fmla="*/ 0 h 994"/>
                <a:gd name="T2" fmla="*/ 2604 w 2622"/>
                <a:gd name="T3" fmla="*/ 931 h 994"/>
                <a:gd name="T4" fmla="*/ 2595 w 2622"/>
                <a:gd name="T5" fmla="*/ 954 h 994"/>
                <a:gd name="T6" fmla="*/ 0 w 2622"/>
                <a:gd name="T7" fmla="*/ 23 h 994"/>
                <a:gd name="T8" fmla="*/ 8 w 2622"/>
                <a:gd name="T9" fmla="*/ 0 h 994"/>
                <a:gd name="T10" fmla="*/ 2465 w 2622"/>
                <a:gd name="T11" fmla="*/ 764 h 994"/>
                <a:gd name="T12" fmla="*/ 2622 w 2622"/>
                <a:gd name="T13" fmla="*/ 951 h 994"/>
                <a:gd name="T14" fmla="*/ 2379 w 2622"/>
                <a:gd name="T15" fmla="*/ 992 h 994"/>
                <a:gd name="T16" fmla="*/ 2364 w 2622"/>
                <a:gd name="T17" fmla="*/ 983 h 994"/>
                <a:gd name="T18" fmla="*/ 2375 w 2622"/>
                <a:gd name="T19" fmla="*/ 969 h 994"/>
                <a:gd name="T20" fmla="*/ 2598 w 2622"/>
                <a:gd name="T21" fmla="*/ 930 h 994"/>
                <a:gd name="T22" fmla="*/ 2590 w 2622"/>
                <a:gd name="T23" fmla="*/ 949 h 994"/>
                <a:gd name="T24" fmla="*/ 2446 w 2622"/>
                <a:gd name="T25" fmla="*/ 779 h 994"/>
                <a:gd name="T26" fmla="*/ 2448 w 2622"/>
                <a:gd name="T27" fmla="*/ 763 h 994"/>
                <a:gd name="T28" fmla="*/ 2465 w 2622"/>
                <a:gd name="T29" fmla="*/ 76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2" h="994">
                  <a:moveTo>
                    <a:pt x="8" y="0"/>
                  </a:moveTo>
                  <a:lnTo>
                    <a:pt x="2604" y="931"/>
                  </a:lnTo>
                  <a:lnTo>
                    <a:pt x="2595" y="954"/>
                  </a:lnTo>
                  <a:lnTo>
                    <a:pt x="0" y="23"/>
                  </a:lnTo>
                  <a:lnTo>
                    <a:pt x="8" y="0"/>
                  </a:lnTo>
                  <a:close/>
                  <a:moveTo>
                    <a:pt x="2465" y="764"/>
                  </a:moveTo>
                  <a:lnTo>
                    <a:pt x="2622" y="951"/>
                  </a:lnTo>
                  <a:lnTo>
                    <a:pt x="2379" y="992"/>
                  </a:lnTo>
                  <a:cubicBezTo>
                    <a:pt x="2371" y="994"/>
                    <a:pt x="2365" y="989"/>
                    <a:pt x="2364" y="983"/>
                  </a:cubicBezTo>
                  <a:cubicBezTo>
                    <a:pt x="2364" y="976"/>
                    <a:pt x="2368" y="970"/>
                    <a:pt x="2375" y="969"/>
                  </a:cubicBezTo>
                  <a:lnTo>
                    <a:pt x="2598" y="930"/>
                  </a:lnTo>
                  <a:lnTo>
                    <a:pt x="2590" y="949"/>
                  </a:lnTo>
                  <a:lnTo>
                    <a:pt x="2446" y="779"/>
                  </a:lnTo>
                  <a:cubicBezTo>
                    <a:pt x="2442" y="775"/>
                    <a:pt x="2442" y="767"/>
                    <a:pt x="2448" y="763"/>
                  </a:cubicBezTo>
                  <a:cubicBezTo>
                    <a:pt x="2452" y="758"/>
                    <a:pt x="2460" y="760"/>
                    <a:pt x="2465" y="764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509"/>
            <p:cNvSpPr>
              <a:spLocks noEditPoints="1"/>
            </p:cNvSpPr>
            <p:nvPr/>
          </p:nvSpPr>
          <p:spPr bwMode="auto">
            <a:xfrm>
              <a:off x="2993231" y="3084513"/>
              <a:ext cx="1185863" cy="319088"/>
            </a:xfrm>
            <a:custGeom>
              <a:avLst/>
              <a:gdLst>
                <a:gd name="T0" fmla="*/ 7 w 3721"/>
                <a:gd name="T1" fmla="*/ 0 h 1002"/>
                <a:gd name="T2" fmla="*/ 3700 w 3721"/>
                <a:gd name="T3" fmla="*/ 915 h 1002"/>
                <a:gd name="T4" fmla="*/ 3694 w 3721"/>
                <a:gd name="T5" fmla="*/ 939 h 1002"/>
                <a:gd name="T6" fmla="*/ 0 w 3721"/>
                <a:gd name="T7" fmla="*/ 22 h 1002"/>
                <a:gd name="T8" fmla="*/ 7 w 3721"/>
                <a:gd name="T9" fmla="*/ 0 h 1002"/>
                <a:gd name="T10" fmla="*/ 3544 w 3721"/>
                <a:gd name="T11" fmla="*/ 763 h 1002"/>
                <a:gd name="T12" fmla="*/ 3721 w 3721"/>
                <a:gd name="T13" fmla="*/ 933 h 1002"/>
                <a:gd name="T14" fmla="*/ 3483 w 3721"/>
                <a:gd name="T15" fmla="*/ 999 h 1002"/>
                <a:gd name="T16" fmla="*/ 3468 w 3721"/>
                <a:gd name="T17" fmla="*/ 992 h 1002"/>
                <a:gd name="T18" fmla="*/ 3475 w 3721"/>
                <a:gd name="T19" fmla="*/ 977 h 1002"/>
                <a:gd name="T20" fmla="*/ 3694 w 3721"/>
                <a:gd name="T21" fmla="*/ 915 h 1002"/>
                <a:gd name="T22" fmla="*/ 3689 w 3721"/>
                <a:gd name="T23" fmla="*/ 936 h 1002"/>
                <a:gd name="T24" fmla="*/ 3527 w 3721"/>
                <a:gd name="T25" fmla="*/ 781 h 1002"/>
                <a:gd name="T26" fmla="*/ 3527 w 3721"/>
                <a:gd name="T27" fmla="*/ 763 h 1002"/>
                <a:gd name="T28" fmla="*/ 3544 w 3721"/>
                <a:gd name="T29" fmla="*/ 763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1" h="1002">
                  <a:moveTo>
                    <a:pt x="7" y="0"/>
                  </a:moveTo>
                  <a:lnTo>
                    <a:pt x="3700" y="915"/>
                  </a:lnTo>
                  <a:lnTo>
                    <a:pt x="3694" y="939"/>
                  </a:lnTo>
                  <a:lnTo>
                    <a:pt x="0" y="22"/>
                  </a:lnTo>
                  <a:lnTo>
                    <a:pt x="7" y="0"/>
                  </a:lnTo>
                  <a:close/>
                  <a:moveTo>
                    <a:pt x="3544" y="763"/>
                  </a:moveTo>
                  <a:lnTo>
                    <a:pt x="3721" y="933"/>
                  </a:lnTo>
                  <a:lnTo>
                    <a:pt x="3483" y="999"/>
                  </a:lnTo>
                  <a:cubicBezTo>
                    <a:pt x="3477" y="1002"/>
                    <a:pt x="3469" y="997"/>
                    <a:pt x="3468" y="992"/>
                  </a:cubicBezTo>
                  <a:cubicBezTo>
                    <a:pt x="3466" y="986"/>
                    <a:pt x="3469" y="978"/>
                    <a:pt x="3475" y="977"/>
                  </a:cubicBezTo>
                  <a:lnTo>
                    <a:pt x="3694" y="915"/>
                  </a:lnTo>
                  <a:lnTo>
                    <a:pt x="3689" y="936"/>
                  </a:lnTo>
                  <a:lnTo>
                    <a:pt x="3527" y="781"/>
                  </a:lnTo>
                  <a:cubicBezTo>
                    <a:pt x="3523" y="777"/>
                    <a:pt x="3523" y="769"/>
                    <a:pt x="3527" y="763"/>
                  </a:cubicBezTo>
                  <a:cubicBezTo>
                    <a:pt x="3532" y="759"/>
                    <a:pt x="3539" y="759"/>
                    <a:pt x="3544" y="763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510"/>
            <p:cNvSpPr>
              <a:spLocks noEditPoints="1"/>
            </p:cNvSpPr>
            <p:nvPr/>
          </p:nvSpPr>
          <p:spPr bwMode="auto">
            <a:xfrm>
              <a:off x="2993231" y="3084513"/>
              <a:ext cx="1185863" cy="319088"/>
            </a:xfrm>
            <a:custGeom>
              <a:avLst/>
              <a:gdLst>
                <a:gd name="T0" fmla="*/ 7 w 3721"/>
                <a:gd name="T1" fmla="*/ 0 h 1002"/>
                <a:gd name="T2" fmla="*/ 3700 w 3721"/>
                <a:gd name="T3" fmla="*/ 915 h 1002"/>
                <a:gd name="T4" fmla="*/ 3694 w 3721"/>
                <a:gd name="T5" fmla="*/ 939 h 1002"/>
                <a:gd name="T6" fmla="*/ 0 w 3721"/>
                <a:gd name="T7" fmla="*/ 22 h 1002"/>
                <a:gd name="T8" fmla="*/ 7 w 3721"/>
                <a:gd name="T9" fmla="*/ 0 h 1002"/>
                <a:gd name="T10" fmla="*/ 3544 w 3721"/>
                <a:gd name="T11" fmla="*/ 763 h 1002"/>
                <a:gd name="T12" fmla="*/ 3721 w 3721"/>
                <a:gd name="T13" fmla="*/ 933 h 1002"/>
                <a:gd name="T14" fmla="*/ 3483 w 3721"/>
                <a:gd name="T15" fmla="*/ 999 h 1002"/>
                <a:gd name="T16" fmla="*/ 3468 w 3721"/>
                <a:gd name="T17" fmla="*/ 992 h 1002"/>
                <a:gd name="T18" fmla="*/ 3475 w 3721"/>
                <a:gd name="T19" fmla="*/ 977 h 1002"/>
                <a:gd name="T20" fmla="*/ 3694 w 3721"/>
                <a:gd name="T21" fmla="*/ 915 h 1002"/>
                <a:gd name="T22" fmla="*/ 3689 w 3721"/>
                <a:gd name="T23" fmla="*/ 936 h 1002"/>
                <a:gd name="T24" fmla="*/ 3527 w 3721"/>
                <a:gd name="T25" fmla="*/ 781 h 1002"/>
                <a:gd name="T26" fmla="*/ 3527 w 3721"/>
                <a:gd name="T27" fmla="*/ 763 h 1002"/>
                <a:gd name="T28" fmla="*/ 3544 w 3721"/>
                <a:gd name="T29" fmla="*/ 763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1" h="1002">
                  <a:moveTo>
                    <a:pt x="7" y="0"/>
                  </a:moveTo>
                  <a:lnTo>
                    <a:pt x="3700" y="915"/>
                  </a:lnTo>
                  <a:lnTo>
                    <a:pt x="3694" y="939"/>
                  </a:lnTo>
                  <a:lnTo>
                    <a:pt x="0" y="22"/>
                  </a:lnTo>
                  <a:lnTo>
                    <a:pt x="7" y="0"/>
                  </a:lnTo>
                  <a:close/>
                  <a:moveTo>
                    <a:pt x="3544" y="763"/>
                  </a:moveTo>
                  <a:lnTo>
                    <a:pt x="3721" y="933"/>
                  </a:lnTo>
                  <a:lnTo>
                    <a:pt x="3483" y="999"/>
                  </a:lnTo>
                  <a:cubicBezTo>
                    <a:pt x="3477" y="1002"/>
                    <a:pt x="3469" y="997"/>
                    <a:pt x="3468" y="992"/>
                  </a:cubicBezTo>
                  <a:cubicBezTo>
                    <a:pt x="3466" y="986"/>
                    <a:pt x="3469" y="978"/>
                    <a:pt x="3475" y="977"/>
                  </a:cubicBezTo>
                  <a:lnTo>
                    <a:pt x="3694" y="915"/>
                  </a:lnTo>
                  <a:lnTo>
                    <a:pt x="3689" y="936"/>
                  </a:lnTo>
                  <a:lnTo>
                    <a:pt x="3527" y="781"/>
                  </a:lnTo>
                  <a:cubicBezTo>
                    <a:pt x="3523" y="777"/>
                    <a:pt x="3523" y="769"/>
                    <a:pt x="3527" y="763"/>
                  </a:cubicBezTo>
                  <a:cubicBezTo>
                    <a:pt x="3532" y="759"/>
                    <a:pt x="3539" y="759"/>
                    <a:pt x="3544" y="763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511"/>
            <p:cNvSpPr>
              <a:spLocks noEditPoints="1"/>
            </p:cNvSpPr>
            <p:nvPr/>
          </p:nvSpPr>
          <p:spPr bwMode="auto">
            <a:xfrm>
              <a:off x="3320256" y="3076576"/>
              <a:ext cx="1131888" cy="325438"/>
            </a:xfrm>
            <a:custGeom>
              <a:avLst/>
              <a:gdLst>
                <a:gd name="T0" fmla="*/ 8 w 3553"/>
                <a:gd name="T1" fmla="*/ 0 h 1018"/>
                <a:gd name="T2" fmla="*/ 3533 w 3553"/>
                <a:gd name="T3" fmla="*/ 936 h 1018"/>
                <a:gd name="T4" fmla="*/ 3525 w 3553"/>
                <a:gd name="T5" fmla="*/ 959 h 1018"/>
                <a:gd name="T6" fmla="*/ 0 w 3553"/>
                <a:gd name="T7" fmla="*/ 22 h 1018"/>
                <a:gd name="T8" fmla="*/ 8 w 3553"/>
                <a:gd name="T9" fmla="*/ 0 h 1018"/>
                <a:gd name="T10" fmla="*/ 3379 w 3553"/>
                <a:gd name="T11" fmla="*/ 781 h 1018"/>
                <a:gd name="T12" fmla="*/ 3553 w 3553"/>
                <a:gd name="T13" fmla="*/ 954 h 1018"/>
                <a:gd name="T14" fmla="*/ 3313 w 3553"/>
                <a:gd name="T15" fmla="*/ 1017 h 1018"/>
                <a:gd name="T16" fmla="*/ 3299 w 3553"/>
                <a:gd name="T17" fmla="*/ 1008 h 1018"/>
                <a:gd name="T18" fmla="*/ 3307 w 3553"/>
                <a:gd name="T19" fmla="*/ 993 h 1018"/>
                <a:gd name="T20" fmla="*/ 3525 w 3553"/>
                <a:gd name="T21" fmla="*/ 936 h 1018"/>
                <a:gd name="T22" fmla="*/ 3521 w 3553"/>
                <a:gd name="T23" fmla="*/ 956 h 1018"/>
                <a:gd name="T24" fmla="*/ 3362 w 3553"/>
                <a:gd name="T25" fmla="*/ 799 h 1018"/>
                <a:gd name="T26" fmla="*/ 3362 w 3553"/>
                <a:gd name="T27" fmla="*/ 781 h 1018"/>
                <a:gd name="T28" fmla="*/ 3379 w 3553"/>
                <a:gd name="T29" fmla="*/ 78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53" h="1018">
                  <a:moveTo>
                    <a:pt x="8" y="0"/>
                  </a:moveTo>
                  <a:lnTo>
                    <a:pt x="3533" y="936"/>
                  </a:lnTo>
                  <a:lnTo>
                    <a:pt x="3525" y="959"/>
                  </a:lnTo>
                  <a:lnTo>
                    <a:pt x="0" y="22"/>
                  </a:lnTo>
                  <a:lnTo>
                    <a:pt x="8" y="0"/>
                  </a:lnTo>
                  <a:close/>
                  <a:moveTo>
                    <a:pt x="3379" y="781"/>
                  </a:moveTo>
                  <a:lnTo>
                    <a:pt x="3553" y="954"/>
                  </a:lnTo>
                  <a:lnTo>
                    <a:pt x="3313" y="1017"/>
                  </a:lnTo>
                  <a:cubicBezTo>
                    <a:pt x="3307" y="1018"/>
                    <a:pt x="3301" y="1014"/>
                    <a:pt x="3299" y="1008"/>
                  </a:cubicBezTo>
                  <a:cubicBezTo>
                    <a:pt x="3296" y="1002"/>
                    <a:pt x="3301" y="996"/>
                    <a:pt x="3307" y="993"/>
                  </a:cubicBezTo>
                  <a:lnTo>
                    <a:pt x="3525" y="936"/>
                  </a:lnTo>
                  <a:lnTo>
                    <a:pt x="3521" y="956"/>
                  </a:lnTo>
                  <a:lnTo>
                    <a:pt x="3362" y="799"/>
                  </a:lnTo>
                  <a:cubicBezTo>
                    <a:pt x="3357" y="795"/>
                    <a:pt x="3357" y="786"/>
                    <a:pt x="3362" y="781"/>
                  </a:cubicBezTo>
                  <a:cubicBezTo>
                    <a:pt x="3367" y="777"/>
                    <a:pt x="3374" y="777"/>
                    <a:pt x="3379" y="781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512"/>
            <p:cNvSpPr>
              <a:spLocks noEditPoints="1"/>
            </p:cNvSpPr>
            <p:nvPr/>
          </p:nvSpPr>
          <p:spPr bwMode="auto">
            <a:xfrm>
              <a:off x="3320256" y="3076576"/>
              <a:ext cx="1131888" cy="325438"/>
            </a:xfrm>
            <a:custGeom>
              <a:avLst/>
              <a:gdLst>
                <a:gd name="T0" fmla="*/ 8 w 3553"/>
                <a:gd name="T1" fmla="*/ 0 h 1018"/>
                <a:gd name="T2" fmla="*/ 3533 w 3553"/>
                <a:gd name="T3" fmla="*/ 936 h 1018"/>
                <a:gd name="T4" fmla="*/ 3525 w 3553"/>
                <a:gd name="T5" fmla="*/ 959 h 1018"/>
                <a:gd name="T6" fmla="*/ 0 w 3553"/>
                <a:gd name="T7" fmla="*/ 22 h 1018"/>
                <a:gd name="T8" fmla="*/ 8 w 3553"/>
                <a:gd name="T9" fmla="*/ 0 h 1018"/>
                <a:gd name="T10" fmla="*/ 3379 w 3553"/>
                <a:gd name="T11" fmla="*/ 781 h 1018"/>
                <a:gd name="T12" fmla="*/ 3553 w 3553"/>
                <a:gd name="T13" fmla="*/ 954 h 1018"/>
                <a:gd name="T14" fmla="*/ 3313 w 3553"/>
                <a:gd name="T15" fmla="*/ 1017 h 1018"/>
                <a:gd name="T16" fmla="*/ 3299 w 3553"/>
                <a:gd name="T17" fmla="*/ 1008 h 1018"/>
                <a:gd name="T18" fmla="*/ 3307 w 3553"/>
                <a:gd name="T19" fmla="*/ 993 h 1018"/>
                <a:gd name="T20" fmla="*/ 3525 w 3553"/>
                <a:gd name="T21" fmla="*/ 936 h 1018"/>
                <a:gd name="T22" fmla="*/ 3521 w 3553"/>
                <a:gd name="T23" fmla="*/ 956 h 1018"/>
                <a:gd name="T24" fmla="*/ 3362 w 3553"/>
                <a:gd name="T25" fmla="*/ 799 h 1018"/>
                <a:gd name="T26" fmla="*/ 3362 w 3553"/>
                <a:gd name="T27" fmla="*/ 781 h 1018"/>
                <a:gd name="T28" fmla="*/ 3379 w 3553"/>
                <a:gd name="T29" fmla="*/ 78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53" h="1018">
                  <a:moveTo>
                    <a:pt x="8" y="0"/>
                  </a:moveTo>
                  <a:lnTo>
                    <a:pt x="3533" y="936"/>
                  </a:lnTo>
                  <a:lnTo>
                    <a:pt x="3525" y="959"/>
                  </a:lnTo>
                  <a:lnTo>
                    <a:pt x="0" y="22"/>
                  </a:lnTo>
                  <a:lnTo>
                    <a:pt x="8" y="0"/>
                  </a:lnTo>
                  <a:close/>
                  <a:moveTo>
                    <a:pt x="3379" y="781"/>
                  </a:moveTo>
                  <a:lnTo>
                    <a:pt x="3553" y="954"/>
                  </a:lnTo>
                  <a:lnTo>
                    <a:pt x="3313" y="1017"/>
                  </a:lnTo>
                  <a:cubicBezTo>
                    <a:pt x="3307" y="1018"/>
                    <a:pt x="3301" y="1014"/>
                    <a:pt x="3299" y="1008"/>
                  </a:cubicBezTo>
                  <a:cubicBezTo>
                    <a:pt x="3296" y="1002"/>
                    <a:pt x="3301" y="996"/>
                    <a:pt x="3307" y="993"/>
                  </a:cubicBezTo>
                  <a:lnTo>
                    <a:pt x="3525" y="936"/>
                  </a:lnTo>
                  <a:lnTo>
                    <a:pt x="3521" y="956"/>
                  </a:lnTo>
                  <a:lnTo>
                    <a:pt x="3362" y="799"/>
                  </a:lnTo>
                  <a:cubicBezTo>
                    <a:pt x="3357" y="795"/>
                    <a:pt x="3357" y="786"/>
                    <a:pt x="3362" y="781"/>
                  </a:cubicBezTo>
                  <a:cubicBezTo>
                    <a:pt x="3367" y="777"/>
                    <a:pt x="3374" y="777"/>
                    <a:pt x="3379" y="781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513"/>
            <p:cNvSpPr>
              <a:spLocks noEditPoints="1"/>
            </p:cNvSpPr>
            <p:nvPr/>
          </p:nvSpPr>
          <p:spPr bwMode="auto">
            <a:xfrm>
              <a:off x="3336131" y="3084513"/>
              <a:ext cx="1417638" cy="309563"/>
            </a:xfrm>
            <a:custGeom>
              <a:avLst/>
              <a:gdLst>
                <a:gd name="T0" fmla="*/ 4 w 4448"/>
                <a:gd name="T1" fmla="*/ 0 h 972"/>
                <a:gd name="T2" fmla="*/ 4426 w 4448"/>
                <a:gd name="T3" fmla="*/ 875 h 972"/>
                <a:gd name="T4" fmla="*/ 4422 w 4448"/>
                <a:gd name="T5" fmla="*/ 899 h 972"/>
                <a:gd name="T6" fmla="*/ 0 w 4448"/>
                <a:gd name="T7" fmla="*/ 22 h 972"/>
                <a:gd name="T8" fmla="*/ 4 w 4448"/>
                <a:gd name="T9" fmla="*/ 0 h 972"/>
                <a:gd name="T10" fmla="*/ 4264 w 4448"/>
                <a:gd name="T11" fmla="*/ 732 h 972"/>
                <a:gd name="T12" fmla="*/ 4448 w 4448"/>
                <a:gd name="T13" fmla="*/ 892 h 972"/>
                <a:gd name="T14" fmla="*/ 4214 w 4448"/>
                <a:gd name="T15" fmla="*/ 971 h 972"/>
                <a:gd name="T16" fmla="*/ 4199 w 4448"/>
                <a:gd name="T17" fmla="*/ 963 h 972"/>
                <a:gd name="T18" fmla="*/ 4206 w 4448"/>
                <a:gd name="T19" fmla="*/ 947 h 972"/>
                <a:gd name="T20" fmla="*/ 4420 w 4448"/>
                <a:gd name="T21" fmla="*/ 877 h 972"/>
                <a:gd name="T22" fmla="*/ 4416 w 4448"/>
                <a:gd name="T23" fmla="*/ 896 h 972"/>
                <a:gd name="T24" fmla="*/ 4248 w 4448"/>
                <a:gd name="T25" fmla="*/ 750 h 972"/>
                <a:gd name="T26" fmla="*/ 4246 w 4448"/>
                <a:gd name="T27" fmla="*/ 732 h 972"/>
                <a:gd name="T28" fmla="*/ 4264 w 4448"/>
                <a:gd name="T29" fmla="*/ 73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48" h="972">
                  <a:moveTo>
                    <a:pt x="4" y="0"/>
                  </a:moveTo>
                  <a:lnTo>
                    <a:pt x="4426" y="875"/>
                  </a:lnTo>
                  <a:lnTo>
                    <a:pt x="4422" y="899"/>
                  </a:lnTo>
                  <a:lnTo>
                    <a:pt x="0" y="22"/>
                  </a:lnTo>
                  <a:lnTo>
                    <a:pt x="4" y="0"/>
                  </a:lnTo>
                  <a:close/>
                  <a:moveTo>
                    <a:pt x="4264" y="732"/>
                  </a:moveTo>
                  <a:lnTo>
                    <a:pt x="4448" y="892"/>
                  </a:lnTo>
                  <a:lnTo>
                    <a:pt x="4214" y="971"/>
                  </a:lnTo>
                  <a:cubicBezTo>
                    <a:pt x="4208" y="972"/>
                    <a:pt x="4200" y="969"/>
                    <a:pt x="4199" y="963"/>
                  </a:cubicBezTo>
                  <a:cubicBezTo>
                    <a:pt x="4197" y="956"/>
                    <a:pt x="4200" y="950"/>
                    <a:pt x="4206" y="947"/>
                  </a:cubicBezTo>
                  <a:lnTo>
                    <a:pt x="4420" y="877"/>
                  </a:lnTo>
                  <a:lnTo>
                    <a:pt x="4416" y="896"/>
                  </a:lnTo>
                  <a:lnTo>
                    <a:pt x="4248" y="750"/>
                  </a:lnTo>
                  <a:cubicBezTo>
                    <a:pt x="4243" y="745"/>
                    <a:pt x="4242" y="738"/>
                    <a:pt x="4246" y="732"/>
                  </a:cubicBezTo>
                  <a:cubicBezTo>
                    <a:pt x="4251" y="727"/>
                    <a:pt x="4258" y="727"/>
                    <a:pt x="4264" y="732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514"/>
            <p:cNvSpPr>
              <a:spLocks noEditPoints="1"/>
            </p:cNvSpPr>
            <p:nvPr/>
          </p:nvSpPr>
          <p:spPr bwMode="auto">
            <a:xfrm>
              <a:off x="3336131" y="3084513"/>
              <a:ext cx="1417638" cy="309563"/>
            </a:xfrm>
            <a:custGeom>
              <a:avLst/>
              <a:gdLst>
                <a:gd name="T0" fmla="*/ 4 w 4448"/>
                <a:gd name="T1" fmla="*/ 0 h 972"/>
                <a:gd name="T2" fmla="*/ 4426 w 4448"/>
                <a:gd name="T3" fmla="*/ 875 h 972"/>
                <a:gd name="T4" fmla="*/ 4422 w 4448"/>
                <a:gd name="T5" fmla="*/ 899 h 972"/>
                <a:gd name="T6" fmla="*/ 0 w 4448"/>
                <a:gd name="T7" fmla="*/ 22 h 972"/>
                <a:gd name="T8" fmla="*/ 4 w 4448"/>
                <a:gd name="T9" fmla="*/ 0 h 972"/>
                <a:gd name="T10" fmla="*/ 4264 w 4448"/>
                <a:gd name="T11" fmla="*/ 732 h 972"/>
                <a:gd name="T12" fmla="*/ 4448 w 4448"/>
                <a:gd name="T13" fmla="*/ 892 h 972"/>
                <a:gd name="T14" fmla="*/ 4214 w 4448"/>
                <a:gd name="T15" fmla="*/ 971 h 972"/>
                <a:gd name="T16" fmla="*/ 4199 w 4448"/>
                <a:gd name="T17" fmla="*/ 963 h 972"/>
                <a:gd name="T18" fmla="*/ 4206 w 4448"/>
                <a:gd name="T19" fmla="*/ 947 h 972"/>
                <a:gd name="T20" fmla="*/ 4420 w 4448"/>
                <a:gd name="T21" fmla="*/ 877 h 972"/>
                <a:gd name="T22" fmla="*/ 4416 w 4448"/>
                <a:gd name="T23" fmla="*/ 896 h 972"/>
                <a:gd name="T24" fmla="*/ 4248 w 4448"/>
                <a:gd name="T25" fmla="*/ 750 h 972"/>
                <a:gd name="T26" fmla="*/ 4246 w 4448"/>
                <a:gd name="T27" fmla="*/ 732 h 972"/>
                <a:gd name="T28" fmla="*/ 4264 w 4448"/>
                <a:gd name="T29" fmla="*/ 73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48" h="972">
                  <a:moveTo>
                    <a:pt x="4" y="0"/>
                  </a:moveTo>
                  <a:lnTo>
                    <a:pt x="4426" y="875"/>
                  </a:lnTo>
                  <a:lnTo>
                    <a:pt x="4422" y="899"/>
                  </a:lnTo>
                  <a:lnTo>
                    <a:pt x="0" y="22"/>
                  </a:lnTo>
                  <a:lnTo>
                    <a:pt x="4" y="0"/>
                  </a:lnTo>
                  <a:close/>
                  <a:moveTo>
                    <a:pt x="4264" y="732"/>
                  </a:moveTo>
                  <a:lnTo>
                    <a:pt x="4448" y="892"/>
                  </a:lnTo>
                  <a:lnTo>
                    <a:pt x="4214" y="971"/>
                  </a:lnTo>
                  <a:cubicBezTo>
                    <a:pt x="4208" y="972"/>
                    <a:pt x="4200" y="969"/>
                    <a:pt x="4199" y="963"/>
                  </a:cubicBezTo>
                  <a:cubicBezTo>
                    <a:pt x="4197" y="956"/>
                    <a:pt x="4200" y="950"/>
                    <a:pt x="4206" y="947"/>
                  </a:cubicBezTo>
                  <a:lnTo>
                    <a:pt x="4420" y="877"/>
                  </a:lnTo>
                  <a:lnTo>
                    <a:pt x="4416" y="896"/>
                  </a:lnTo>
                  <a:lnTo>
                    <a:pt x="4248" y="750"/>
                  </a:lnTo>
                  <a:cubicBezTo>
                    <a:pt x="4243" y="745"/>
                    <a:pt x="4242" y="738"/>
                    <a:pt x="4246" y="732"/>
                  </a:cubicBezTo>
                  <a:cubicBezTo>
                    <a:pt x="4251" y="727"/>
                    <a:pt x="4258" y="727"/>
                    <a:pt x="4264" y="732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515"/>
            <p:cNvSpPr>
              <a:spLocks noEditPoints="1"/>
            </p:cNvSpPr>
            <p:nvPr/>
          </p:nvSpPr>
          <p:spPr bwMode="auto">
            <a:xfrm>
              <a:off x="3617118" y="3076576"/>
              <a:ext cx="1431925" cy="319088"/>
            </a:xfrm>
            <a:custGeom>
              <a:avLst/>
              <a:gdLst>
                <a:gd name="T0" fmla="*/ 4 w 4497"/>
                <a:gd name="T1" fmla="*/ 0 h 999"/>
                <a:gd name="T2" fmla="*/ 4475 w 4497"/>
                <a:gd name="T3" fmla="*/ 904 h 999"/>
                <a:gd name="T4" fmla="*/ 4469 w 4497"/>
                <a:gd name="T5" fmla="*/ 928 h 999"/>
                <a:gd name="T6" fmla="*/ 0 w 4497"/>
                <a:gd name="T7" fmla="*/ 22 h 999"/>
                <a:gd name="T8" fmla="*/ 4 w 4497"/>
                <a:gd name="T9" fmla="*/ 0 h 999"/>
                <a:gd name="T10" fmla="*/ 4312 w 4497"/>
                <a:gd name="T11" fmla="*/ 759 h 999"/>
                <a:gd name="T12" fmla="*/ 4497 w 4497"/>
                <a:gd name="T13" fmla="*/ 920 h 999"/>
                <a:gd name="T14" fmla="*/ 4262 w 4497"/>
                <a:gd name="T15" fmla="*/ 998 h 999"/>
                <a:gd name="T16" fmla="*/ 4246 w 4497"/>
                <a:gd name="T17" fmla="*/ 990 h 999"/>
                <a:gd name="T18" fmla="*/ 4254 w 4497"/>
                <a:gd name="T19" fmla="*/ 975 h 999"/>
                <a:gd name="T20" fmla="*/ 4468 w 4497"/>
                <a:gd name="T21" fmla="*/ 905 h 999"/>
                <a:gd name="T22" fmla="*/ 4465 w 4497"/>
                <a:gd name="T23" fmla="*/ 925 h 999"/>
                <a:gd name="T24" fmla="*/ 4297 w 4497"/>
                <a:gd name="T25" fmla="*/ 777 h 999"/>
                <a:gd name="T26" fmla="*/ 4295 w 4497"/>
                <a:gd name="T27" fmla="*/ 760 h 999"/>
                <a:gd name="T28" fmla="*/ 4312 w 4497"/>
                <a:gd name="T29" fmla="*/ 75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97" h="999">
                  <a:moveTo>
                    <a:pt x="4" y="0"/>
                  </a:moveTo>
                  <a:lnTo>
                    <a:pt x="4475" y="904"/>
                  </a:lnTo>
                  <a:lnTo>
                    <a:pt x="4469" y="928"/>
                  </a:lnTo>
                  <a:lnTo>
                    <a:pt x="0" y="22"/>
                  </a:lnTo>
                  <a:lnTo>
                    <a:pt x="4" y="0"/>
                  </a:lnTo>
                  <a:close/>
                  <a:moveTo>
                    <a:pt x="4312" y="759"/>
                  </a:moveTo>
                  <a:lnTo>
                    <a:pt x="4497" y="920"/>
                  </a:lnTo>
                  <a:lnTo>
                    <a:pt x="4262" y="998"/>
                  </a:lnTo>
                  <a:cubicBezTo>
                    <a:pt x="4255" y="999"/>
                    <a:pt x="4248" y="996"/>
                    <a:pt x="4246" y="990"/>
                  </a:cubicBezTo>
                  <a:cubicBezTo>
                    <a:pt x="4245" y="984"/>
                    <a:pt x="4248" y="977"/>
                    <a:pt x="4254" y="975"/>
                  </a:cubicBezTo>
                  <a:lnTo>
                    <a:pt x="4468" y="905"/>
                  </a:lnTo>
                  <a:lnTo>
                    <a:pt x="4465" y="925"/>
                  </a:lnTo>
                  <a:lnTo>
                    <a:pt x="4297" y="777"/>
                  </a:lnTo>
                  <a:cubicBezTo>
                    <a:pt x="4291" y="772"/>
                    <a:pt x="4291" y="765"/>
                    <a:pt x="4295" y="760"/>
                  </a:cubicBezTo>
                  <a:cubicBezTo>
                    <a:pt x="4300" y="754"/>
                    <a:pt x="4307" y="754"/>
                    <a:pt x="4312" y="75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516"/>
            <p:cNvSpPr>
              <a:spLocks noEditPoints="1"/>
            </p:cNvSpPr>
            <p:nvPr/>
          </p:nvSpPr>
          <p:spPr bwMode="auto">
            <a:xfrm>
              <a:off x="3617118" y="3076576"/>
              <a:ext cx="1431925" cy="319088"/>
            </a:xfrm>
            <a:custGeom>
              <a:avLst/>
              <a:gdLst>
                <a:gd name="T0" fmla="*/ 4 w 4497"/>
                <a:gd name="T1" fmla="*/ 0 h 999"/>
                <a:gd name="T2" fmla="*/ 4475 w 4497"/>
                <a:gd name="T3" fmla="*/ 904 h 999"/>
                <a:gd name="T4" fmla="*/ 4469 w 4497"/>
                <a:gd name="T5" fmla="*/ 928 h 999"/>
                <a:gd name="T6" fmla="*/ 0 w 4497"/>
                <a:gd name="T7" fmla="*/ 22 h 999"/>
                <a:gd name="T8" fmla="*/ 4 w 4497"/>
                <a:gd name="T9" fmla="*/ 0 h 999"/>
                <a:gd name="T10" fmla="*/ 4312 w 4497"/>
                <a:gd name="T11" fmla="*/ 759 h 999"/>
                <a:gd name="T12" fmla="*/ 4497 w 4497"/>
                <a:gd name="T13" fmla="*/ 920 h 999"/>
                <a:gd name="T14" fmla="*/ 4262 w 4497"/>
                <a:gd name="T15" fmla="*/ 998 h 999"/>
                <a:gd name="T16" fmla="*/ 4246 w 4497"/>
                <a:gd name="T17" fmla="*/ 990 h 999"/>
                <a:gd name="T18" fmla="*/ 4254 w 4497"/>
                <a:gd name="T19" fmla="*/ 975 h 999"/>
                <a:gd name="T20" fmla="*/ 4468 w 4497"/>
                <a:gd name="T21" fmla="*/ 905 h 999"/>
                <a:gd name="T22" fmla="*/ 4465 w 4497"/>
                <a:gd name="T23" fmla="*/ 925 h 999"/>
                <a:gd name="T24" fmla="*/ 4297 w 4497"/>
                <a:gd name="T25" fmla="*/ 777 h 999"/>
                <a:gd name="T26" fmla="*/ 4295 w 4497"/>
                <a:gd name="T27" fmla="*/ 760 h 999"/>
                <a:gd name="T28" fmla="*/ 4312 w 4497"/>
                <a:gd name="T29" fmla="*/ 75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97" h="999">
                  <a:moveTo>
                    <a:pt x="4" y="0"/>
                  </a:moveTo>
                  <a:lnTo>
                    <a:pt x="4475" y="904"/>
                  </a:lnTo>
                  <a:lnTo>
                    <a:pt x="4469" y="928"/>
                  </a:lnTo>
                  <a:lnTo>
                    <a:pt x="0" y="22"/>
                  </a:lnTo>
                  <a:lnTo>
                    <a:pt x="4" y="0"/>
                  </a:lnTo>
                  <a:close/>
                  <a:moveTo>
                    <a:pt x="4312" y="759"/>
                  </a:moveTo>
                  <a:lnTo>
                    <a:pt x="4497" y="920"/>
                  </a:lnTo>
                  <a:lnTo>
                    <a:pt x="4262" y="998"/>
                  </a:lnTo>
                  <a:cubicBezTo>
                    <a:pt x="4255" y="999"/>
                    <a:pt x="4248" y="996"/>
                    <a:pt x="4246" y="990"/>
                  </a:cubicBezTo>
                  <a:cubicBezTo>
                    <a:pt x="4245" y="984"/>
                    <a:pt x="4248" y="977"/>
                    <a:pt x="4254" y="975"/>
                  </a:cubicBezTo>
                  <a:lnTo>
                    <a:pt x="4468" y="905"/>
                  </a:lnTo>
                  <a:lnTo>
                    <a:pt x="4465" y="925"/>
                  </a:lnTo>
                  <a:lnTo>
                    <a:pt x="4297" y="777"/>
                  </a:lnTo>
                  <a:cubicBezTo>
                    <a:pt x="4291" y="772"/>
                    <a:pt x="4291" y="765"/>
                    <a:pt x="4295" y="760"/>
                  </a:cubicBezTo>
                  <a:cubicBezTo>
                    <a:pt x="4300" y="754"/>
                    <a:pt x="4307" y="754"/>
                    <a:pt x="4312" y="759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517"/>
            <p:cNvSpPr>
              <a:spLocks noEditPoints="1"/>
            </p:cNvSpPr>
            <p:nvPr/>
          </p:nvSpPr>
          <p:spPr bwMode="auto">
            <a:xfrm>
              <a:off x="3936206" y="3076576"/>
              <a:ext cx="1447800" cy="333375"/>
            </a:xfrm>
            <a:custGeom>
              <a:avLst/>
              <a:gdLst>
                <a:gd name="T0" fmla="*/ 5 w 4546"/>
                <a:gd name="T1" fmla="*/ 0 h 1047"/>
                <a:gd name="T2" fmla="*/ 4525 w 4546"/>
                <a:gd name="T3" fmla="*/ 953 h 1047"/>
                <a:gd name="T4" fmla="*/ 4520 w 4546"/>
                <a:gd name="T5" fmla="*/ 977 h 1047"/>
                <a:gd name="T6" fmla="*/ 0 w 4546"/>
                <a:gd name="T7" fmla="*/ 22 h 1047"/>
                <a:gd name="T8" fmla="*/ 5 w 4546"/>
                <a:gd name="T9" fmla="*/ 0 h 1047"/>
                <a:gd name="T10" fmla="*/ 4364 w 4546"/>
                <a:gd name="T11" fmla="*/ 807 h 1047"/>
                <a:gd name="T12" fmla="*/ 4546 w 4546"/>
                <a:gd name="T13" fmla="*/ 971 h 1047"/>
                <a:gd name="T14" fmla="*/ 4311 w 4546"/>
                <a:gd name="T15" fmla="*/ 1045 h 1047"/>
                <a:gd name="T16" fmla="*/ 4296 w 4546"/>
                <a:gd name="T17" fmla="*/ 1038 h 1047"/>
                <a:gd name="T18" fmla="*/ 4303 w 4546"/>
                <a:gd name="T19" fmla="*/ 1023 h 1047"/>
                <a:gd name="T20" fmla="*/ 4519 w 4546"/>
                <a:gd name="T21" fmla="*/ 954 h 1047"/>
                <a:gd name="T22" fmla="*/ 4514 w 4546"/>
                <a:gd name="T23" fmla="*/ 974 h 1047"/>
                <a:gd name="T24" fmla="*/ 4348 w 4546"/>
                <a:gd name="T25" fmla="*/ 825 h 1047"/>
                <a:gd name="T26" fmla="*/ 4346 w 4546"/>
                <a:gd name="T27" fmla="*/ 808 h 1047"/>
                <a:gd name="T28" fmla="*/ 4364 w 4546"/>
                <a:gd name="T29" fmla="*/ 80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46" h="1047">
                  <a:moveTo>
                    <a:pt x="5" y="0"/>
                  </a:moveTo>
                  <a:lnTo>
                    <a:pt x="4525" y="953"/>
                  </a:lnTo>
                  <a:lnTo>
                    <a:pt x="4520" y="977"/>
                  </a:lnTo>
                  <a:lnTo>
                    <a:pt x="0" y="22"/>
                  </a:lnTo>
                  <a:lnTo>
                    <a:pt x="5" y="0"/>
                  </a:lnTo>
                  <a:close/>
                  <a:moveTo>
                    <a:pt x="4364" y="807"/>
                  </a:moveTo>
                  <a:lnTo>
                    <a:pt x="4546" y="971"/>
                  </a:lnTo>
                  <a:lnTo>
                    <a:pt x="4311" y="1045"/>
                  </a:lnTo>
                  <a:cubicBezTo>
                    <a:pt x="4305" y="1047"/>
                    <a:pt x="4297" y="1044"/>
                    <a:pt x="4296" y="1038"/>
                  </a:cubicBezTo>
                  <a:cubicBezTo>
                    <a:pt x="4294" y="1030"/>
                    <a:pt x="4297" y="1024"/>
                    <a:pt x="4303" y="1023"/>
                  </a:cubicBezTo>
                  <a:lnTo>
                    <a:pt x="4519" y="954"/>
                  </a:lnTo>
                  <a:lnTo>
                    <a:pt x="4514" y="974"/>
                  </a:lnTo>
                  <a:lnTo>
                    <a:pt x="4348" y="825"/>
                  </a:lnTo>
                  <a:cubicBezTo>
                    <a:pt x="4343" y="820"/>
                    <a:pt x="4341" y="813"/>
                    <a:pt x="4346" y="808"/>
                  </a:cubicBezTo>
                  <a:cubicBezTo>
                    <a:pt x="4351" y="804"/>
                    <a:pt x="4358" y="802"/>
                    <a:pt x="4364" y="807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18"/>
            <p:cNvSpPr>
              <a:spLocks noEditPoints="1"/>
            </p:cNvSpPr>
            <p:nvPr/>
          </p:nvSpPr>
          <p:spPr bwMode="auto">
            <a:xfrm>
              <a:off x="3936206" y="3076576"/>
              <a:ext cx="1447800" cy="333375"/>
            </a:xfrm>
            <a:custGeom>
              <a:avLst/>
              <a:gdLst>
                <a:gd name="T0" fmla="*/ 5 w 4546"/>
                <a:gd name="T1" fmla="*/ 0 h 1047"/>
                <a:gd name="T2" fmla="*/ 4525 w 4546"/>
                <a:gd name="T3" fmla="*/ 953 h 1047"/>
                <a:gd name="T4" fmla="*/ 4520 w 4546"/>
                <a:gd name="T5" fmla="*/ 977 h 1047"/>
                <a:gd name="T6" fmla="*/ 0 w 4546"/>
                <a:gd name="T7" fmla="*/ 22 h 1047"/>
                <a:gd name="T8" fmla="*/ 5 w 4546"/>
                <a:gd name="T9" fmla="*/ 0 h 1047"/>
                <a:gd name="T10" fmla="*/ 4364 w 4546"/>
                <a:gd name="T11" fmla="*/ 807 h 1047"/>
                <a:gd name="T12" fmla="*/ 4546 w 4546"/>
                <a:gd name="T13" fmla="*/ 971 h 1047"/>
                <a:gd name="T14" fmla="*/ 4311 w 4546"/>
                <a:gd name="T15" fmla="*/ 1045 h 1047"/>
                <a:gd name="T16" fmla="*/ 4296 w 4546"/>
                <a:gd name="T17" fmla="*/ 1038 h 1047"/>
                <a:gd name="T18" fmla="*/ 4303 w 4546"/>
                <a:gd name="T19" fmla="*/ 1023 h 1047"/>
                <a:gd name="T20" fmla="*/ 4519 w 4546"/>
                <a:gd name="T21" fmla="*/ 954 h 1047"/>
                <a:gd name="T22" fmla="*/ 4514 w 4546"/>
                <a:gd name="T23" fmla="*/ 974 h 1047"/>
                <a:gd name="T24" fmla="*/ 4348 w 4546"/>
                <a:gd name="T25" fmla="*/ 825 h 1047"/>
                <a:gd name="T26" fmla="*/ 4346 w 4546"/>
                <a:gd name="T27" fmla="*/ 808 h 1047"/>
                <a:gd name="T28" fmla="*/ 4364 w 4546"/>
                <a:gd name="T29" fmla="*/ 80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46" h="1047">
                  <a:moveTo>
                    <a:pt x="5" y="0"/>
                  </a:moveTo>
                  <a:lnTo>
                    <a:pt x="4525" y="953"/>
                  </a:lnTo>
                  <a:lnTo>
                    <a:pt x="4520" y="977"/>
                  </a:lnTo>
                  <a:lnTo>
                    <a:pt x="0" y="22"/>
                  </a:lnTo>
                  <a:lnTo>
                    <a:pt x="5" y="0"/>
                  </a:lnTo>
                  <a:close/>
                  <a:moveTo>
                    <a:pt x="4364" y="807"/>
                  </a:moveTo>
                  <a:lnTo>
                    <a:pt x="4546" y="971"/>
                  </a:lnTo>
                  <a:lnTo>
                    <a:pt x="4311" y="1045"/>
                  </a:lnTo>
                  <a:cubicBezTo>
                    <a:pt x="4305" y="1047"/>
                    <a:pt x="4297" y="1044"/>
                    <a:pt x="4296" y="1038"/>
                  </a:cubicBezTo>
                  <a:cubicBezTo>
                    <a:pt x="4294" y="1030"/>
                    <a:pt x="4297" y="1024"/>
                    <a:pt x="4303" y="1023"/>
                  </a:cubicBezTo>
                  <a:lnTo>
                    <a:pt x="4519" y="954"/>
                  </a:lnTo>
                  <a:lnTo>
                    <a:pt x="4514" y="974"/>
                  </a:lnTo>
                  <a:lnTo>
                    <a:pt x="4348" y="825"/>
                  </a:lnTo>
                  <a:cubicBezTo>
                    <a:pt x="4343" y="820"/>
                    <a:pt x="4341" y="813"/>
                    <a:pt x="4346" y="808"/>
                  </a:cubicBezTo>
                  <a:cubicBezTo>
                    <a:pt x="4351" y="804"/>
                    <a:pt x="4358" y="802"/>
                    <a:pt x="4364" y="807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19"/>
            <p:cNvSpPr>
              <a:spLocks noEditPoints="1"/>
            </p:cNvSpPr>
            <p:nvPr/>
          </p:nvSpPr>
          <p:spPr bwMode="auto">
            <a:xfrm>
              <a:off x="3928268" y="3076576"/>
              <a:ext cx="1717675" cy="331788"/>
            </a:xfrm>
            <a:custGeom>
              <a:avLst/>
              <a:gdLst>
                <a:gd name="T0" fmla="*/ 4 w 5389"/>
                <a:gd name="T1" fmla="*/ 0 h 1041"/>
                <a:gd name="T2" fmla="*/ 5368 w 5389"/>
                <a:gd name="T3" fmla="*/ 939 h 1041"/>
                <a:gd name="T4" fmla="*/ 5363 w 5389"/>
                <a:gd name="T5" fmla="*/ 963 h 1041"/>
                <a:gd name="T6" fmla="*/ 0 w 5389"/>
                <a:gd name="T7" fmla="*/ 22 h 1041"/>
                <a:gd name="T8" fmla="*/ 4 w 5389"/>
                <a:gd name="T9" fmla="*/ 0 h 1041"/>
                <a:gd name="T10" fmla="*/ 5201 w 5389"/>
                <a:gd name="T11" fmla="*/ 799 h 1041"/>
                <a:gd name="T12" fmla="*/ 5389 w 5389"/>
                <a:gd name="T13" fmla="*/ 956 h 1041"/>
                <a:gd name="T14" fmla="*/ 5157 w 5389"/>
                <a:gd name="T15" fmla="*/ 1038 h 1041"/>
                <a:gd name="T16" fmla="*/ 5142 w 5389"/>
                <a:gd name="T17" fmla="*/ 1030 h 1041"/>
                <a:gd name="T18" fmla="*/ 5148 w 5389"/>
                <a:gd name="T19" fmla="*/ 1016 h 1041"/>
                <a:gd name="T20" fmla="*/ 5362 w 5389"/>
                <a:gd name="T21" fmla="*/ 939 h 1041"/>
                <a:gd name="T22" fmla="*/ 5357 w 5389"/>
                <a:gd name="T23" fmla="*/ 960 h 1041"/>
                <a:gd name="T24" fmla="*/ 5184 w 5389"/>
                <a:gd name="T25" fmla="*/ 817 h 1041"/>
                <a:gd name="T26" fmla="*/ 5183 w 5389"/>
                <a:gd name="T27" fmla="*/ 799 h 1041"/>
                <a:gd name="T28" fmla="*/ 5201 w 5389"/>
                <a:gd name="T29" fmla="*/ 79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89" h="1041">
                  <a:moveTo>
                    <a:pt x="4" y="0"/>
                  </a:moveTo>
                  <a:lnTo>
                    <a:pt x="5368" y="939"/>
                  </a:lnTo>
                  <a:lnTo>
                    <a:pt x="5363" y="963"/>
                  </a:lnTo>
                  <a:lnTo>
                    <a:pt x="0" y="22"/>
                  </a:lnTo>
                  <a:lnTo>
                    <a:pt x="4" y="0"/>
                  </a:lnTo>
                  <a:close/>
                  <a:moveTo>
                    <a:pt x="5201" y="799"/>
                  </a:moveTo>
                  <a:lnTo>
                    <a:pt x="5389" y="956"/>
                  </a:lnTo>
                  <a:lnTo>
                    <a:pt x="5157" y="1038"/>
                  </a:lnTo>
                  <a:cubicBezTo>
                    <a:pt x="5151" y="1041"/>
                    <a:pt x="5143" y="1038"/>
                    <a:pt x="5142" y="1030"/>
                  </a:cubicBezTo>
                  <a:cubicBezTo>
                    <a:pt x="5139" y="1024"/>
                    <a:pt x="5142" y="1018"/>
                    <a:pt x="5148" y="1016"/>
                  </a:cubicBezTo>
                  <a:lnTo>
                    <a:pt x="5362" y="939"/>
                  </a:lnTo>
                  <a:lnTo>
                    <a:pt x="5357" y="960"/>
                  </a:lnTo>
                  <a:lnTo>
                    <a:pt x="5184" y="817"/>
                  </a:lnTo>
                  <a:cubicBezTo>
                    <a:pt x="5180" y="813"/>
                    <a:pt x="5180" y="805"/>
                    <a:pt x="5183" y="799"/>
                  </a:cubicBezTo>
                  <a:cubicBezTo>
                    <a:pt x="5188" y="795"/>
                    <a:pt x="5195" y="795"/>
                    <a:pt x="5201" y="79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520"/>
            <p:cNvSpPr>
              <a:spLocks noEditPoints="1"/>
            </p:cNvSpPr>
            <p:nvPr/>
          </p:nvSpPr>
          <p:spPr bwMode="auto">
            <a:xfrm>
              <a:off x="3928268" y="3076576"/>
              <a:ext cx="1716088" cy="331788"/>
            </a:xfrm>
            <a:custGeom>
              <a:avLst/>
              <a:gdLst>
                <a:gd name="T0" fmla="*/ 4 w 5389"/>
                <a:gd name="T1" fmla="*/ 0 h 1041"/>
                <a:gd name="T2" fmla="*/ 5368 w 5389"/>
                <a:gd name="T3" fmla="*/ 939 h 1041"/>
                <a:gd name="T4" fmla="*/ 5363 w 5389"/>
                <a:gd name="T5" fmla="*/ 963 h 1041"/>
                <a:gd name="T6" fmla="*/ 0 w 5389"/>
                <a:gd name="T7" fmla="*/ 22 h 1041"/>
                <a:gd name="T8" fmla="*/ 4 w 5389"/>
                <a:gd name="T9" fmla="*/ 0 h 1041"/>
                <a:gd name="T10" fmla="*/ 5201 w 5389"/>
                <a:gd name="T11" fmla="*/ 799 h 1041"/>
                <a:gd name="T12" fmla="*/ 5389 w 5389"/>
                <a:gd name="T13" fmla="*/ 956 h 1041"/>
                <a:gd name="T14" fmla="*/ 5157 w 5389"/>
                <a:gd name="T15" fmla="*/ 1038 h 1041"/>
                <a:gd name="T16" fmla="*/ 5142 w 5389"/>
                <a:gd name="T17" fmla="*/ 1030 h 1041"/>
                <a:gd name="T18" fmla="*/ 5148 w 5389"/>
                <a:gd name="T19" fmla="*/ 1016 h 1041"/>
                <a:gd name="T20" fmla="*/ 5362 w 5389"/>
                <a:gd name="T21" fmla="*/ 939 h 1041"/>
                <a:gd name="T22" fmla="*/ 5357 w 5389"/>
                <a:gd name="T23" fmla="*/ 960 h 1041"/>
                <a:gd name="T24" fmla="*/ 5184 w 5389"/>
                <a:gd name="T25" fmla="*/ 817 h 1041"/>
                <a:gd name="T26" fmla="*/ 5183 w 5389"/>
                <a:gd name="T27" fmla="*/ 799 h 1041"/>
                <a:gd name="T28" fmla="*/ 5201 w 5389"/>
                <a:gd name="T29" fmla="*/ 79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89" h="1041">
                  <a:moveTo>
                    <a:pt x="4" y="0"/>
                  </a:moveTo>
                  <a:lnTo>
                    <a:pt x="5368" y="939"/>
                  </a:lnTo>
                  <a:lnTo>
                    <a:pt x="5363" y="963"/>
                  </a:lnTo>
                  <a:lnTo>
                    <a:pt x="0" y="22"/>
                  </a:lnTo>
                  <a:lnTo>
                    <a:pt x="4" y="0"/>
                  </a:lnTo>
                  <a:close/>
                  <a:moveTo>
                    <a:pt x="5201" y="799"/>
                  </a:moveTo>
                  <a:lnTo>
                    <a:pt x="5389" y="956"/>
                  </a:lnTo>
                  <a:lnTo>
                    <a:pt x="5157" y="1038"/>
                  </a:lnTo>
                  <a:cubicBezTo>
                    <a:pt x="5151" y="1041"/>
                    <a:pt x="5143" y="1038"/>
                    <a:pt x="5142" y="1030"/>
                  </a:cubicBezTo>
                  <a:cubicBezTo>
                    <a:pt x="5139" y="1024"/>
                    <a:pt x="5142" y="1018"/>
                    <a:pt x="5148" y="1016"/>
                  </a:cubicBezTo>
                  <a:lnTo>
                    <a:pt x="5362" y="939"/>
                  </a:lnTo>
                  <a:lnTo>
                    <a:pt x="5357" y="960"/>
                  </a:lnTo>
                  <a:lnTo>
                    <a:pt x="5184" y="817"/>
                  </a:lnTo>
                  <a:cubicBezTo>
                    <a:pt x="5180" y="813"/>
                    <a:pt x="5180" y="805"/>
                    <a:pt x="5183" y="799"/>
                  </a:cubicBezTo>
                  <a:cubicBezTo>
                    <a:pt x="5188" y="795"/>
                    <a:pt x="5195" y="795"/>
                    <a:pt x="5201" y="799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521"/>
            <p:cNvSpPr>
              <a:spLocks noEditPoints="1"/>
            </p:cNvSpPr>
            <p:nvPr/>
          </p:nvSpPr>
          <p:spPr bwMode="auto">
            <a:xfrm>
              <a:off x="4177506" y="3076576"/>
              <a:ext cx="1778000" cy="341313"/>
            </a:xfrm>
            <a:custGeom>
              <a:avLst/>
              <a:gdLst>
                <a:gd name="T0" fmla="*/ 5 w 5581"/>
                <a:gd name="T1" fmla="*/ 0 h 1072"/>
                <a:gd name="T2" fmla="*/ 5559 w 5581"/>
                <a:gd name="T3" fmla="*/ 971 h 1072"/>
                <a:gd name="T4" fmla="*/ 5555 w 5581"/>
                <a:gd name="T5" fmla="*/ 995 h 1072"/>
                <a:gd name="T6" fmla="*/ 0 w 5581"/>
                <a:gd name="T7" fmla="*/ 22 h 1072"/>
                <a:gd name="T8" fmla="*/ 5 w 5581"/>
                <a:gd name="T9" fmla="*/ 0 h 1072"/>
                <a:gd name="T10" fmla="*/ 5393 w 5581"/>
                <a:gd name="T11" fmla="*/ 829 h 1072"/>
                <a:gd name="T12" fmla="*/ 5581 w 5581"/>
                <a:gd name="T13" fmla="*/ 986 h 1072"/>
                <a:gd name="T14" fmla="*/ 5348 w 5581"/>
                <a:gd name="T15" fmla="*/ 1069 h 1072"/>
                <a:gd name="T16" fmla="*/ 5333 w 5581"/>
                <a:gd name="T17" fmla="*/ 1062 h 1072"/>
                <a:gd name="T18" fmla="*/ 5339 w 5581"/>
                <a:gd name="T19" fmla="*/ 1047 h 1072"/>
                <a:gd name="T20" fmla="*/ 5553 w 5581"/>
                <a:gd name="T21" fmla="*/ 971 h 1072"/>
                <a:gd name="T22" fmla="*/ 5548 w 5581"/>
                <a:gd name="T23" fmla="*/ 992 h 1072"/>
                <a:gd name="T24" fmla="*/ 5376 w 5581"/>
                <a:gd name="T25" fmla="*/ 848 h 1072"/>
                <a:gd name="T26" fmla="*/ 5374 w 5581"/>
                <a:gd name="T27" fmla="*/ 831 h 1072"/>
                <a:gd name="T28" fmla="*/ 5393 w 5581"/>
                <a:gd name="T29" fmla="*/ 829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81" h="1072">
                  <a:moveTo>
                    <a:pt x="5" y="0"/>
                  </a:moveTo>
                  <a:lnTo>
                    <a:pt x="5559" y="971"/>
                  </a:lnTo>
                  <a:lnTo>
                    <a:pt x="5555" y="995"/>
                  </a:lnTo>
                  <a:lnTo>
                    <a:pt x="0" y="22"/>
                  </a:lnTo>
                  <a:lnTo>
                    <a:pt x="5" y="0"/>
                  </a:lnTo>
                  <a:close/>
                  <a:moveTo>
                    <a:pt x="5393" y="829"/>
                  </a:moveTo>
                  <a:lnTo>
                    <a:pt x="5581" y="986"/>
                  </a:lnTo>
                  <a:lnTo>
                    <a:pt x="5348" y="1069"/>
                  </a:lnTo>
                  <a:cubicBezTo>
                    <a:pt x="5342" y="1072"/>
                    <a:pt x="5335" y="1068"/>
                    <a:pt x="5333" y="1062"/>
                  </a:cubicBezTo>
                  <a:cubicBezTo>
                    <a:pt x="5330" y="1056"/>
                    <a:pt x="5333" y="1050"/>
                    <a:pt x="5339" y="1047"/>
                  </a:cubicBezTo>
                  <a:lnTo>
                    <a:pt x="5553" y="971"/>
                  </a:lnTo>
                  <a:lnTo>
                    <a:pt x="5548" y="992"/>
                  </a:lnTo>
                  <a:lnTo>
                    <a:pt x="5376" y="848"/>
                  </a:lnTo>
                  <a:cubicBezTo>
                    <a:pt x="5371" y="844"/>
                    <a:pt x="5371" y="837"/>
                    <a:pt x="5374" y="831"/>
                  </a:cubicBezTo>
                  <a:cubicBezTo>
                    <a:pt x="5379" y="826"/>
                    <a:pt x="5387" y="826"/>
                    <a:pt x="5393" y="82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522"/>
            <p:cNvSpPr>
              <a:spLocks noEditPoints="1"/>
            </p:cNvSpPr>
            <p:nvPr/>
          </p:nvSpPr>
          <p:spPr bwMode="auto">
            <a:xfrm>
              <a:off x="4177506" y="3076576"/>
              <a:ext cx="1778000" cy="341313"/>
            </a:xfrm>
            <a:custGeom>
              <a:avLst/>
              <a:gdLst>
                <a:gd name="T0" fmla="*/ 5 w 5581"/>
                <a:gd name="T1" fmla="*/ 0 h 1072"/>
                <a:gd name="T2" fmla="*/ 5559 w 5581"/>
                <a:gd name="T3" fmla="*/ 971 h 1072"/>
                <a:gd name="T4" fmla="*/ 5555 w 5581"/>
                <a:gd name="T5" fmla="*/ 995 h 1072"/>
                <a:gd name="T6" fmla="*/ 0 w 5581"/>
                <a:gd name="T7" fmla="*/ 22 h 1072"/>
                <a:gd name="T8" fmla="*/ 5 w 5581"/>
                <a:gd name="T9" fmla="*/ 0 h 1072"/>
                <a:gd name="T10" fmla="*/ 5393 w 5581"/>
                <a:gd name="T11" fmla="*/ 829 h 1072"/>
                <a:gd name="T12" fmla="*/ 5581 w 5581"/>
                <a:gd name="T13" fmla="*/ 986 h 1072"/>
                <a:gd name="T14" fmla="*/ 5348 w 5581"/>
                <a:gd name="T15" fmla="*/ 1069 h 1072"/>
                <a:gd name="T16" fmla="*/ 5333 w 5581"/>
                <a:gd name="T17" fmla="*/ 1062 h 1072"/>
                <a:gd name="T18" fmla="*/ 5339 w 5581"/>
                <a:gd name="T19" fmla="*/ 1047 h 1072"/>
                <a:gd name="T20" fmla="*/ 5553 w 5581"/>
                <a:gd name="T21" fmla="*/ 971 h 1072"/>
                <a:gd name="T22" fmla="*/ 5548 w 5581"/>
                <a:gd name="T23" fmla="*/ 992 h 1072"/>
                <a:gd name="T24" fmla="*/ 5376 w 5581"/>
                <a:gd name="T25" fmla="*/ 848 h 1072"/>
                <a:gd name="T26" fmla="*/ 5374 w 5581"/>
                <a:gd name="T27" fmla="*/ 831 h 1072"/>
                <a:gd name="T28" fmla="*/ 5393 w 5581"/>
                <a:gd name="T29" fmla="*/ 829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81" h="1072">
                  <a:moveTo>
                    <a:pt x="5" y="0"/>
                  </a:moveTo>
                  <a:lnTo>
                    <a:pt x="5559" y="971"/>
                  </a:lnTo>
                  <a:lnTo>
                    <a:pt x="5555" y="995"/>
                  </a:lnTo>
                  <a:lnTo>
                    <a:pt x="0" y="22"/>
                  </a:lnTo>
                  <a:lnTo>
                    <a:pt x="5" y="0"/>
                  </a:lnTo>
                  <a:close/>
                  <a:moveTo>
                    <a:pt x="5393" y="829"/>
                  </a:moveTo>
                  <a:lnTo>
                    <a:pt x="5581" y="986"/>
                  </a:lnTo>
                  <a:lnTo>
                    <a:pt x="5348" y="1069"/>
                  </a:lnTo>
                  <a:cubicBezTo>
                    <a:pt x="5342" y="1072"/>
                    <a:pt x="5335" y="1068"/>
                    <a:pt x="5333" y="1062"/>
                  </a:cubicBezTo>
                  <a:cubicBezTo>
                    <a:pt x="5330" y="1056"/>
                    <a:pt x="5333" y="1050"/>
                    <a:pt x="5339" y="1047"/>
                  </a:cubicBezTo>
                  <a:lnTo>
                    <a:pt x="5553" y="971"/>
                  </a:lnTo>
                  <a:lnTo>
                    <a:pt x="5548" y="992"/>
                  </a:lnTo>
                  <a:lnTo>
                    <a:pt x="5376" y="848"/>
                  </a:lnTo>
                  <a:cubicBezTo>
                    <a:pt x="5371" y="844"/>
                    <a:pt x="5371" y="837"/>
                    <a:pt x="5374" y="831"/>
                  </a:cubicBezTo>
                  <a:cubicBezTo>
                    <a:pt x="5379" y="826"/>
                    <a:pt x="5387" y="826"/>
                    <a:pt x="5393" y="829"/>
                  </a:cubicBezTo>
                  <a:close/>
                </a:path>
              </a:pathLst>
            </a:custGeom>
            <a:noFill/>
            <a:ln w="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523"/>
            <p:cNvSpPr>
              <a:spLocks noChangeArrowheads="1"/>
            </p:cNvSpPr>
            <p:nvPr/>
          </p:nvSpPr>
          <p:spPr bwMode="auto">
            <a:xfrm>
              <a:off x="1774031" y="312737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327" name="Rectangle 524"/>
            <p:cNvSpPr>
              <a:spLocks noChangeArrowheads="1"/>
            </p:cNvSpPr>
            <p:nvPr/>
          </p:nvSpPr>
          <p:spPr bwMode="auto">
            <a:xfrm>
              <a:off x="2094706" y="312261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328" name="Rectangle 525"/>
            <p:cNvSpPr>
              <a:spLocks noChangeArrowheads="1"/>
            </p:cNvSpPr>
            <p:nvPr/>
          </p:nvSpPr>
          <p:spPr bwMode="auto">
            <a:xfrm>
              <a:off x="2415380" y="310197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en-US"/>
            </a:p>
          </p:txBody>
        </p:sp>
        <p:sp>
          <p:nvSpPr>
            <p:cNvPr id="329" name="Rectangle 526"/>
            <p:cNvSpPr>
              <a:spLocks noChangeArrowheads="1"/>
            </p:cNvSpPr>
            <p:nvPr/>
          </p:nvSpPr>
          <p:spPr bwMode="auto">
            <a:xfrm>
              <a:off x="2721768" y="310197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US" altLang="en-US"/>
            </a:p>
          </p:txBody>
        </p:sp>
        <p:sp>
          <p:nvSpPr>
            <p:cNvPr id="330" name="Rectangle 527"/>
            <p:cNvSpPr>
              <a:spLocks noChangeArrowheads="1"/>
            </p:cNvSpPr>
            <p:nvPr/>
          </p:nvSpPr>
          <p:spPr bwMode="auto">
            <a:xfrm>
              <a:off x="3007518" y="310197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endParaRPr lang="en-US" altLang="en-US"/>
            </a:p>
          </p:txBody>
        </p:sp>
        <p:sp>
          <p:nvSpPr>
            <p:cNvPr id="331" name="Rectangle 528"/>
            <p:cNvSpPr>
              <a:spLocks noChangeArrowheads="1"/>
            </p:cNvSpPr>
            <p:nvPr/>
          </p:nvSpPr>
          <p:spPr bwMode="auto">
            <a:xfrm>
              <a:off x="3312318" y="310197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  <a:endParaRPr lang="en-US" altLang="en-US"/>
            </a:p>
          </p:txBody>
        </p:sp>
        <p:sp>
          <p:nvSpPr>
            <p:cNvPr id="332" name="Rectangle 529"/>
            <p:cNvSpPr>
              <a:spLocks noChangeArrowheads="1"/>
            </p:cNvSpPr>
            <p:nvPr/>
          </p:nvSpPr>
          <p:spPr bwMode="auto">
            <a:xfrm>
              <a:off x="3598068" y="310197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6</a:t>
              </a:r>
              <a:endParaRPr lang="en-US" altLang="en-US"/>
            </a:p>
          </p:txBody>
        </p:sp>
        <p:sp>
          <p:nvSpPr>
            <p:cNvPr id="333" name="Rectangle 530"/>
            <p:cNvSpPr>
              <a:spLocks noChangeArrowheads="1"/>
            </p:cNvSpPr>
            <p:nvPr/>
          </p:nvSpPr>
          <p:spPr bwMode="auto">
            <a:xfrm>
              <a:off x="3888580" y="310197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  <a:endParaRPr lang="en-US" altLang="en-US"/>
            </a:p>
          </p:txBody>
        </p:sp>
        <p:sp>
          <p:nvSpPr>
            <p:cNvPr id="334" name="Rectangle 531"/>
            <p:cNvSpPr>
              <a:spLocks noChangeArrowheads="1"/>
            </p:cNvSpPr>
            <p:nvPr/>
          </p:nvSpPr>
          <p:spPr bwMode="auto">
            <a:xfrm>
              <a:off x="4179092" y="310197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8</a:t>
              </a:r>
              <a:endParaRPr lang="en-US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17043" y="1487491"/>
            <a:ext cx="3571876" cy="1366839"/>
            <a:chOff x="1493043" y="1487488"/>
            <a:chExt cx="3571876" cy="1366838"/>
          </a:xfrm>
        </p:grpSpPr>
        <p:sp>
          <p:nvSpPr>
            <p:cNvPr id="335" name="Rectangle 532"/>
            <p:cNvSpPr>
              <a:spLocks noChangeArrowheads="1"/>
            </p:cNvSpPr>
            <p:nvPr/>
          </p:nvSpPr>
          <p:spPr bwMode="auto">
            <a:xfrm>
              <a:off x="2002631" y="1487488"/>
              <a:ext cx="1223963" cy="344488"/>
            </a:xfrm>
            <a:prstGeom prst="rect">
              <a:avLst/>
            </a:prstGeom>
            <a:solidFill>
              <a:srgbClr val="BF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533"/>
            <p:cNvSpPr>
              <a:spLocks noChangeArrowheads="1"/>
            </p:cNvSpPr>
            <p:nvPr/>
          </p:nvSpPr>
          <p:spPr bwMode="auto">
            <a:xfrm>
              <a:off x="2002631" y="1487488"/>
              <a:ext cx="1223963" cy="344488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534"/>
            <p:cNvSpPr>
              <a:spLocks noChangeArrowheads="1"/>
            </p:cNvSpPr>
            <p:nvPr/>
          </p:nvSpPr>
          <p:spPr bwMode="auto">
            <a:xfrm>
              <a:off x="2329656" y="1568451"/>
              <a:ext cx="58509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Edge Start</a:t>
              </a:r>
              <a:endParaRPr lang="en-US" altLang="en-US"/>
            </a:p>
          </p:txBody>
        </p:sp>
        <p:sp>
          <p:nvSpPr>
            <p:cNvPr id="338" name="Rectangle 535"/>
            <p:cNvSpPr>
              <a:spLocks noChangeArrowheads="1"/>
            </p:cNvSpPr>
            <p:nvPr/>
          </p:nvSpPr>
          <p:spPr bwMode="auto">
            <a:xfrm>
              <a:off x="3226593" y="1487488"/>
              <a:ext cx="611188" cy="344488"/>
            </a:xfrm>
            <a:prstGeom prst="rect">
              <a:avLst/>
            </a:prstGeom>
            <a:solidFill>
              <a:srgbClr val="BF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536"/>
            <p:cNvSpPr>
              <a:spLocks noChangeArrowheads="1"/>
            </p:cNvSpPr>
            <p:nvPr/>
          </p:nvSpPr>
          <p:spPr bwMode="auto">
            <a:xfrm>
              <a:off x="3226593" y="1487488"/>
              <a:ext cx="611188" cy="344488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537"/>
            <p:cNvSpPr>
              <a:spLocks noChangeArrowheads="1"/>
            </p:cNvSpPr>
            <p:nvPr/>
          </p:nvSpPr>
          <p:spPr bwMode="auto">
            <a:xfrm>
              <a:off x="3353594" y="1487488"/>
              <a:ext cx="40075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Global </a:t>
              </a:r>
              <a:endParaRPr lang="en-US" altLang="en-US"/>
            </a:p>
          </p:txBody>
        </p:sp>
        <p:sp>
          <p:nvSpPr>
            <p:cNvPr id="341" name="Rectangle 538"/>
            <p:cNvSpPr>
              <a:spLocks noChangeArrowheads="1"/>
            </p:cNvSpPr>
            <p:nvPr/>
          </p:nvSpPr>
          <p:spPr bwMode="auto">
            <a:xfrm>
              <a:off x="3323431" y="1651001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NodeID</a:t>
              </a:r>
              <a:endParaRPr lang="en-US" altLang="en-US"/>
            </a:p>
          </p:txBody>
        </p:sp>
        <p:sp>
          <p:nvSpPr>
            <p:cNvPr id="342" name="Rectangle 539"/>
            <p:cNvSpPr>
              <a:spLocks noChangeArrowheads="1"/>
            </p:cNvSpPr>
            <p:nvPr/>
          </p:nvSpPr>
          <p:spPr bwMode="auto">
            <a:xfrm>
              <a:off x="3837781" y="1487488"/>
              <a:ext cx="611188" cy="344488"/>
            </a:xfrm>
            <a:prstGeom prst="rect">
              <a:avLst/>
            </a:prstGeom>
            <a:solidFill>
              <a:srgbClr val="BF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540"/>
            <p:cNvSpPr>
              <a:spLocks noChangeArrowheads="1"/>
            </p:cNvSpPr>
            <p:nvPr/>
          </p:nvSpPr>
          <p:spPr bwMode="auto">
            <a:xfrm>
              <a:off x="3837781" y="1487488"/>
              <a:ext cx="611188" cy="344488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541"/>
            <p:cNvSpPr>
              <a:spLocks noChangeArrowheads="1"/>
            </p:cNvSpPr>
            <p:nvPr/>
          </p:nvSpPr>
          <p:spPr bwMode="auto">
            <a:xfrm>
              <a:off x="3960018" y="1487488"/>
              <a:ext cx="41197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Parent </a:t>
              </a:r>
              <a:endParaRPr lang="en-US" altLang="en-US" dirty="0"/>
            </a:p>
          </p:txBody>
        </p:sp>
        <p:sp>
          <p:nvSpPr>
            <p:cNvPr id="345" name="Rectangle 542"/>
            <p:cNvSpPr>
              <a:spLocks noChangeArrowheads="1"/>
            </p:cNvSpPr>
            <p:nvPr/>
          </p:nvSpPr>
          <p:spPr bwMode="auto">
            <a:xfrm>
              <a:off x="3918743" y="1651001"/>
              <a:ext cx="463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Counter</a:t>
              </a:r>
              <a:endParaRPr lang="en-US" altLang="en-US" dirty="0"/>
            </a:p>
          </p:txBody>
        </p:sp>
        <p:sp>
          <p:nvSpPr>
            <p:cNvPr id="346" name="Rectangle 543"/>
            <p:cNvSpPr>
              <a:spLocks noChangeArrowheads="1"/>
            </p:cNvSpPr>
            <p:nvPr/>
          </p:nvSpPr>
          <p:spPr bwMode="auto">
            <a:xfrm>
              <a:off x="4448968" y="1487488"/>
              <a:ext cx="612775" cy="344488"/>
            </a:xfrm>
            <a:prstGeom prst="rect">
              <a:avLst/>
            </a:prstGeom>
            <a:solidFill>
              <a:srgbClr val="BF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544"/>
            <p:cNvSpPr>
              <a:spLocks noChangeArrowheads="1"/>
            </p:cNvSpPr>
            <p:nvPr/>
          </p:nvSpPr>
          <p:spPr bwMode="auto">
            <a:xfrm>
              <a:off x="4448968" y="1487488"/>
              <a:ext cx="612775" cy="344488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545"/>
            <p:cNvSpPr>
              <a:spLocks noChangeArrowheads="1"/>
            </p:cNvSpPr>
            <p:nvPr/>
          </p:nvSpPr>
          <p:spPr bwMode="auto">
            <a:xfrm>
              <a:off x="4612482" y="1568451"/>
              <a:ext cx="29655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Level</a:t>
              </a:r>
              <a:endParaRPr lang="en-US" altLang="en-US" dirty="0"/>
            </a:p>
          </p:txBody>
        </p:sp>
        <p:sp>
          <p:nvSpPr>
            <p:cNvPr id="349" name="Freeform 546"/>
            <p:cNvSpPr>
              <a:spLocks noEditPoints="1"/>
            </p:cNvSpPr>
            <p:nvPr/>
          </p:nvSpPr>
          <p:spPr bwMode="auto">
            <a:xfrm>
              <a:off x="2002631" y="1849438"/>
              <a:ext cx="1223963" cy="220663"/>
            </a:xfrm>
            <a:custGeom>
              <a:avLst/>
              <a:gdLst>
                <a:gd name="T0" fmla="*/ 0 w 771"/>
                <a:gd name="T1" fmla="*/ 0 h 139"/>
                <a:gd name="T2" fmla="*/ 0 w 771"/>
                <a:gd name="T3" fmla="*/ 139 h 139"/>
                <a:gd name="T4" fmla="*/ 0 w 771"/>
                <a:gd name="T5" fmla="*/ 0 h 139"/>
                <a:gd name="T6" fmla="*/ 771 w 771"/>
                <a:gd name="T7" fmla="*/ 0 h 139"/>
                <a:gd name="T8" fmla="*/ 771 w 771"/>
                <a:gd name="T9" fmla="*/ 139 h 139"/>
                <a:gd name="T10" fmla="*/ 771 w 771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0" y="139"/>
                  </a:lnTo>
                  <a:lnTo>
                    <a:pt x="0" y="0"/>
                  </a:lnTo>
                  <a:close/>
                  <a:moveTo>
                    <a:pt x="771" y="0"/>
                  </a:moveTo>
                  <a:lnTo>
                    <a:pt x="771" y="139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547"/>
            <p:cNvSpPr>
              <a:spLocks noEditPoints="1"/>
            </p:cNvSpPr>
            <p:nvPr/>
          </p:nvSpPr>
          <p:spPr bwMode="auto">
            <a:xfrm>
              <a:off x="2002631" y="1849438"/>
              <a:ext cx="1223963" cy="220663"/>
            </a:xfrm>
            <a:custGeom>
              <a:avLst/>
              <a:gdLst>
                <a:gd name="T0" fmla="*/ 0 w 771"/>
                <a:gd name="T1" fmla="*/ 0 h 139"/>
                <a:gd name="T2" fmla="*/ 0 w 771"/>
                <a:gd name="T3" fmla="*/ 139 h 139"/>
                <a:gd name="T4" fmla="*/ 0 w 771"/>
                <a:gd name="T5" fmla="*/ 0 h 139"/>
                <a:gd name="T6" fmla="*/ 771 w 771"/>
                <a:gd name="T7" fmla="*/ 0 h 139"/>
                <a:gd name="T8" fmla="*/ 771 w 771"/>
                <a:gd name="T9" fmla="*/ 139 h 139"/>
                <a:gd name="T10" fmla="*/ 771 w 771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0" y="139"/>
                  </a:lnTo>
                  <a:lnTo>
                    <a:pt x="0" y="0"/>
                  </a:lnTo>
                  <a:moveTo>
                    <a:pt x="771" y="0"/>
                  </a:moveTo>
                  <a:lnTo>
                    <a:pt x="771" y="139"/>
                  </a:lnTo>
                  <a:lnTo>
                    <a:pt x="77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548"/>
            <p:cNvSpPr>
              <a:spLocks noEditPoints="1"/>
            </p:cNvSpPr>
            <p:nvPr/>
          </p:nvSpPr>
          <p:spPr bwMode="auto">
            <a:xfrm>
              <a:off x="2074068" y="1984376"/>
              <a:ext cx="1081088" cy="0"/>
            </a:xfrm>
            <a:custGeom>
              <a:avLst/>
              <a:gdLst>
                <a:gd name="T0" fmla="*/ 341 w 681"/>
                <a:gd name="T1" fmla="*/ 0 w 681"/>
                <a:gd name="T2" fmla="*/ 341 w 681"/>
                <a:gd name="T3" fmla="*/ 681 w 6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81">
                  <a:moveTo>
                    <a:pt x="341" y="0"/>
                  </a:moveTo>
                  <a:lnTo>
                    <a:pt x="0" y="0"/>
                  </a:lnTo>
                  <a:moveTo>
                    <a:pt x="341" y="0"/>
                  </a:moveTo>
                  <a:lnTo>
                    <a:pt x="6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549"/>
            <p:cNvSpPr>
              <a:spLocks/>
            </p:cNvSpPr>
            <p:nvPr/>
          </p:nvSpPr>
          <p:spPr bwMode="auto">
            <a:xfrm>
              <a:off x="2002631" y="1958976"/>
              <a:ext cx="77788" cy="52388"/>
            </a:xfrm>
            <a:custGeom>
              <a:avLst/>
              <a:gdLst>
                <a:gd name="T0" fmla="*/ 49 w 49"/>
                <a:gd name="T1" fmla="*/ 33 h 33"/>
                <a:gd name="T2" fmla="*/ 0 w 49"/>
                <a:gd name="T3" fmla="*/ 16 h 33"/>
                <a:gd name="T4" fmla="*/ 49 w 49"/>
                <a:gd name="T5" fmla="*/ 0 h 33"/>
                <a:gd name="T6" fmla="*/ 49 w 4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3">
                  <a:moveTo>
                    <a:pt x="49" y="33"/>
                  </a:moveTo>
                  <a:lnTo>
                    <a:pt x="0" y="16"/>
                  </a:lnTo>
                  <a:lnTo>
                    <a:pt x="49" y="0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550"/>
            <p:cNvSpPr>
              <a:spLocks/>
            </p:cNvSpPr>
            <p:nvPr/>
          </p:nvSpPr>
          <p:spPr bwMode="auto">
            <a:xfrm>
              <a:off x="3148806" y="1958976"/>
              <a:ext cx="77788" cy="52388"/>
            </a:xfrm>
            <a:custGeom>
              <a:avLst/>
              <a:gdLst>
                <a:gd name="T0" fmla="*/ 0 w 49"/>
                <a:gd name="T1" fmla="*/ 0 h 33"/>
                <a:gd name="T2" fmla="*/ 49 w 49"/>
                <a:gd name="T3" fmla="*/ 16 h 33"/>
                <a:gd name="T4" fmla="*/ 0 w 49"/>
                <a:gd name="T5" fmla="*/ 33 h 33"/>
                <a:gd name="T6" fmla="*/ 0 w 4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3">
                  <a:moveTo>
                    <a:pt x="0" y="0"/>
                  </a:moveTo>
                  <a:lnTo>
                    <a:pt x="49" y="16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551"/>
            <p:cNvSpPr>
              <a:spLocks noChangeArrowheads="1"/>
            </p:cNvSpPr>
            <p:nvPr/>
          </p:nvSpPr>
          <p:spPr bwMode="auto">
            <a:xfrm>
              <a:off x="2429668" y="1903413"/>
              <a:ext cx="369888" cy="163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552"/>
            <p:cNvSpPr>
              <a:spLocks noChangeArrowheads="1"/>
            </p:cNvSpPr>
            <p:nvPr/>
          </p:nvSpPr>
          <p:spPr bwMode="auto">
            <a:xfrm>
              <a:off x="2431256" y="1895476"/>
              <a:ext cx="38311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32 bits</a:t>
              </a:r>
              <a:endParaRPr lang="en-US" altLang="en-US" dirty="0"/>
            </a:p>
          </p:txBody>
        </p:sp>
        <p:sp>
          <p:nvSpPr>
            <p:cNvPr id="356" name="Freeform 553"/>
            <p:cNvSpPr>
              <a:spLocks noEditPoints="1"/>
            </p:cNvSpPr>
            <p:nvPr/>
          </p:nvSpPr>
          <p:spPr bwMode="auto">
            <a:xfrm>
              <a:off x="3226593" y="1849438"/>
              <a:ext cx="611188" cy="220663"/>
            </a:xfrm>
            <a:custGeom>
              <a:avLst/>
              <a:gdLst>
                <a:gd name="T0" fmla="*/ 0 w 385"/>
                <a:gd name="T1" fmla="*/ 0 h 139"/>
                <a:gd name="T2" fmla="*/ 0 w 385"/>
                <a:gd name="T3" fmla="*/ 139 h 139"/>
                <a:gd name="T4" fmla="*/ 0 w 385"/>
                <a:gd name="T5" fmla="*/ 0 h 139"/>
                <a:gd name="T6" fmla="*/ 385 w 385"/>
                <a:gd name="T7" fmla="*/ 0 h 139"/>
                <a:gd name="T8" fmla="*/ 385 w 385"/>
                <a:gd name="T9" fmla="*/ 139 h 139"/>
                <a:gd name="T10" fmla="*/ 385 w 385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139">
                  <a:moveTo>
                    <a:pt x="0" y="0"/>
                  </a:moveTo>
                  <a:lnTo>
                    <a:pt x="0" y="139"/>
                  </a:lnTo>
                  <a:lnTo>
                    <a:pt x="0" y="0"/>
                  </a:lnTo>
                  <a:close/>
                  <a:moveTo>
                    <a:pt x="385" y="0"/>
                  </a:moveTo>
                  <a:lnTo>
                    <a:pt x="385" y="13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554"/>
            <p:cNvSpPr>
              <a:spLocks noEditPoints="1"/>
            </p:cNvSpPr>
            <p:nvPr/>
          </p:nvSpPr>
          <p:spPr bwMode="auto">
            <a:xfrm>
              <a:off x="3226593" y="1849438"/>
              <a:ext cx="611188" cy="220663"/>
            </a:xfrm>
            <a:custGeom>
              <a:avLst/>
              <a:gdLst>
                <a:gd name="T0" fmla="*/ 0 w 385"/>
                <a:gd name="T1" fmla="*/ 0 h 139"/>
                <a:gd name="T2" fmla="*/ 0 w 385"/>
                <a:gd name="T3" fmla="*/ 139 h 139"/>
                <a:gd name="T4" fmla="*/ 0 w 385"/>
                <a:gd name="T5" fmla="*/ 0 h 139"/>
                <a:gd name="T6" fmla="*/ 385 w 385"/>
                <a:gd name="T7" fmla="*/ 0 h 139"/>
                <a:gd name="T8" fmla="*/ 385 w 385"/>
                <a:gd name="T9" fmla="*/ 139 h 139"/>
                <a:gd name="T10" fmla="*/ 385 w 385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139">
                  <a:moveTo>
                    <a:pt x="0" y="0"/>
                  </a:moveTo>
                  <a:lnTo>
                    <a:pt x="0" y="139"/>
                  </a:lnTo>
                  <a:lnTo>
                    <a:pt x="0" y="0"/>
                  </a:lnTo>
                  <a:moveTo>
                    <a:pt x="385" y="0"/>
                  </a:moveTo>
                  <a:lnTo>
                    <a:pt x="385" y="139"/>
                  </a:lnTo>
                  <a:lnTo>
                    <a:pt x="385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555"/>
            <p:cNvSpPr>
              <a:spLocks noEditPoints="1"/>
            </p:cNvSpPr>
            <p:nvPr/>
          </p:nvSpPr>
          <p:spPr bwMode="auto">
            <a:xfrm>
              <a:off x="3298031" y="1984376"/>
              <a:ext cx="468313" cy="0"/>
            </a:xfrm>
            <a:custGeom>
              <a:avLst/>
              <a:gdLst>
                <a:gd name="T0" fmla="*/ 147 w 295"/>
                <a:gd name="T1" fmla="*/ 0 w 295"/>
                <a:gd name="T2" fmla="*/ 147 w 295"/>
                <a:gd name="T3" fmla="*/ 295 w 2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95">
                  <a:moveTo>
                    <a:pt x="147" y="0"/>
                  </a:moveTo>
                  <a:lnTo>
                    <a:pt x="0" y="0"/>
                  </a:lnTo>
                  <a:moveTo>
                    <a:pt x="147" y="0"/>
                  </a:moveTo>
                  <a:lnTo>
                    <a:pt x="295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556"/>
            <p:cNvSpPr>
              <a:spLocks/>
            </p:cNvSpPr>
            <p:nvPr/>
          </p:nvSpPr>
          <p:spPr bwMode="auto">
            <a:xfrm>
              <a:off x="3226593" y="1958976"/>
              <a:ext cx="77788" cy="52388"/>
            </a:xfrm>
            <a:custGeom>
              <a:avLst/>
              <a:gdLst>
                <a:gd name="T0" fmla="*/ 49 w 49"/>
                <a:gd name="T1" fmla="*/ 33 h 33"/>
                <a:gd name="T2" fmla="*/ 0 w 49"/>
                <a:gd name="T3" fmla="*/ 16 h 33"/>
                <a:gd name="T4" fmla="*/ 49 w 49"/>
                <a:gd name="T5" fmla="*/ 0 h 33"/>
                <a:gd name="T6" fmla="*/ 49 w 4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3">
                  <a:moveTo>
                    <a:pt x="49" y="33"/>
                  </a:moveTo>
                  <a:lnTo>
                    <a:pt x="0" y="16"/>
                  </a:lnTo>
                  <a:lnTo>
                    <a:pt x="49" y="0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557"/>
            <p:cNvSpPr>
              <a:spLocks/>
            </p:cNvSpPr>
            <p:nvPr/>
          </p:nvSpPr>
          <p:spPr bwMode="auto">
            <a:xfrm>
              <a:off x="3759993" y="1958976"/>
              <a:ext cx="77788" cy="52388"/>
            </a:xfrm>
            <a:custGeom>
              <a:avLst/>
              <a:gdLst>
                <a:gd name="T0" fmla="*/ 0 w 49"/>
                <a:gd name="T1" fmla="*/ 0 h 33"/>
                <a:gd name="T2" fmla="*/ 49 w 49"/>
                <a:gd name="T3" fmla="*/ 16 h 33"/>
                <a:gd name="T4" fmla="*/ 0 w 49"/>
                <a:gd name="T5" fmla="*/ 33 h 33"/>
                <a:gd name="T6" fmla="*/ 0 w 4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3">
                  <a:moveTo>
                    <a:pt x="0" y="0"/>
                  </a:moveTo>
                  <a:lnTo>
                    <a:pt x="49" y="16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558"/>
            <p:cNvSpPr>
              <a:spLocks noChangeArrowheads="1"/>
            </p:cNvSpPr>
            <p:nvPr/>
          </p:nvSpPr>
          <p:spPr bwMode="auto">
            <a:xfrm>
              <a:off x="3347243" y="1903413"/>
              <a:ext cx="369888" cy="163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59"/>
            <p:cNvSpPr>
              <a:spLocks noChangeArrowheads="1"/>
            </p:cNvSpPr>
            <p:nvPr/>
          </p:nvSpPr>
          <p:spPr bwMode="auto">
            <a:xfrm>
              <a:off x="3348831" y="1895476"/>
              <a:ext cx="38311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16 bits</a:t>
              </a:r>
              <a:endParaRPr lang="en-US" altLang="en-US"/>
            </a:p>
          </p:txBody>
        </p:sp>
        <p:sp>
          <p:nvSpPr>
            <p:cNvPr id="363" name="Freeform 560"/>
            <p:cNvSpPr>
              <a:spLocks noEditPoints="1"/>
            </p:cNvSpPr>
            <p:nvPr/>
          </p:nvSpPr>
          <p:spPr bwMode="auto">
            <a:xfrm>
              <a:off x="3837781" y="1849438"/>
              <a:ext cx="611188" cy="220663"/>
            </a:xfrm>
            <a:custGeom>
              <a:avLst/>
              <a:gdLst>
                <a:gd name="T0" fmla="*/ 0 w 385"/>
                <a:gd name="T1" fmla="*/ 0 h 139"/>
                <a:gd name="T2" fmla="*/ 0 w 385"/>
                <a:gd name="T3" fmla="*/ 139 h 139"/>
                <a:gd name="T4" fmla="*/ 0 w 385"/>
                <a:gd name="T5" fmla="*/ 0 h 139"/>
                <a:gd name="T6" fmla="*/ 385 w 385"/>
                <a:gd name="T7" fmla="*/ 0 h 139"/>
                <a:gd name="T8" fmla="*/ 385 w 385"/>
                <a:gd name="T9" fmla="*/ 139 h 139"/>
                <a:gd name="T10" fmla="*/ 385 w 385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139">
                  <a:moveTo>
                    <a:pt x="0" y="0"/>
                  </a:moveTo>
                  <a:lnTo>
                    <a:pt x="0" y="139"/>
                  </a:lnTo>
                  <a:lnTo>
                    <a:pt x="0" y="0"/>
                  </a:lnTo>
                  <a:close/>
                  <a:moveTo>
                    <a:pt x="385" y="0"/>
                  </a:moveTo>
                  <a:lnTo>
                    <a:pt x="385" y="13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561"/>
            <p:cNvSpPr>
              <a:spLocks noEditPoints="1"/>
            </p:cNvSpPr>
            <p:nvPr/>
          </p:nvSpPr>
          <p:spPr bwMode="auto">
            <a:xfrm>
              <a:off x="3837781" y="1849438"/>
              <a:ext cx="611188" cy="220663"/>
            </a:xfrm>
            <a:custGeom>
              <a:avLst/>
              <a:gdLst>
                <a:gd name="T0" fmla="*/ 0 w 385"/>
                <a:gd name="T1" fmla="*/ 0 h 139"/>
                <a:gd name="T2" fmla="*/ 0 w 385"/>
                <a:gd name="T3" fmla="*/ 139 h 139"/>
                <a:gd name="T4" fmla="*/ 0 w 385"/>
                <a:gd name="T5" fmla="*/ 0 h 139"/>
                <a:gd name="T6" fmla="*/ 385 w 385"/>
                <a:gd name="T7" fmla="*/ 0 h 139"/>
                <a:gd name="T8" fmla="*/ 385 w 385"/>
                <a:gd name="T9" fmla="*/ 139 h 139"/>
                <a:gd name="T10" fmla="*/ 385 w 385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139">
                  <a:moveTo>
                    <a:pt x="0" y="0"/>
                  </a:moveTo>
                  <a:lnTo>
                    <a:pt x="0" y="139"/>
                  </a:lnTo>
                  <a:lnTo>
                    <a:pt x="0" y="0"/>
                  </a:lnTo>
                  <a:moveTo>
                    <a:pt x="385" y="0"/>
                  </a:moveTo>
                  <a:lnTo>
                    <a:pt x="385" y="139"/>
                  </a:lnTo>
                  <a:lnTo>
                    <a:pt x="385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562"/>
            <p:cNvSpPr>
              <a:spLocks noEditPoints="1"/>
            </p:cNvSpPr>
            <p:nvPr/>
          </p:nvSpPr>
          <p:spPr bwMode="auto">
            <a:xfrm>
              <a:off x="3909218" y="1984376"/>
              <a:ext cx="468313" cy="0"/>
            </a:xfrm>
            <a:custGeom>
              <a:avLst/>
              <a:gdLst>
                <a:gd name="T0" fmla="*/ 148 w 295"/>
                <a:gd name="T1" fmla="*/ 0 w 295"/>
                <a:gd name="T2" fmla="*/ 148 w 295"/>
                <a:gd name="T3" fmla="*/ 295 w 2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95">
                  <a:moveTo>
                    <a:pt x="148" y="0"/>
                  </a:moveTo>
                  <a:lnTo>
                    <a:pt x="0" y="0"/>
                  </a:lnTo>
                  <a:moveTo>
                    <a:pt x="148" y="0"/>
                  </a:moveTo>
                  <a:lnTo>
                    <a:pt x="295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563"/>
            <p:cNvSpPr>
              <a:spLocks/>
            </p:cNvSpPr>
            <p:nvPr/>
          </p:nvSpPr>
          <p:spPr bwMode="auto">
            <a:xfrm>
              <a:off x="3837781" y="1958976"/>
              <a:ext cx="77788" cy="52388"/>
            </a:xfrm>
            <a:custGeom>
              <a:avLst/>
              <a:gdLst>
                <a:gd name="T0" fmla="*/ 49 w 49"/>
                <a:gd name="T1" fmla="*/ 33 h 33"/>
                <a:gd name="T2" fmla="*/ 0 w 49"/>
                <a:gd name="T3" fmla="*/ 16 h 33"/>
                <a:gd name="T4" fmla="*/ 49 w 49"/>
                <a:gd name="T5" fmla="*/ 0 h 33"/>
                <a:gd name="T6" fmla="*/ 49 w 4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3">
                  <a:moveTo>
                    <a:pt x="49" y="33"/>
                  </a:moveTo>
                  <a:lnTo>
                    <a:pt x="0" y="16"/>
                  </a:lnTo>
                  <a:lnTo>
                    <a:pt x="49" y="0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564"/>
            <p:cNvSpPr>
              <a:spLocks/>
            </p:cNvSpPr>
            <p:nvPr/>
          </p:nvSpPr>
          <p:spPr bwMode="auto">
            <a:xfrm>
              <a:off x="4371181" y="1958976"/>
              <a:ext cx="77788" cy="52388"/>
            </a:xfrm>
            <a:custGeom>
              <a:avLst/>
              <a:gdLst>
                <a:gd name="T0" fmla="*/ 0 w 49"/>
                <a:gd name="T1" fmla="*/ 0 h 33"/>
                <a:gd name="T2" fmla="*/ 49 w 49"/>
                <a:gd name="T3" fmla="*/ 16 h 33"/>
                <a:gd name="T4" fmla="*/ 0 w 49"/>
                <a:gd name="T5" fmla="*/ 33 h 33"/>
                <a:gd name="T6" fmla="*/ 0 w 4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3">
                  <a:moveTo>
                    <a:pt x="0" y="0"/>
                  </a:moveTo>
                  <a:lnTo>
                    <a:pt x="49" y="16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565"/>
            <p:cNvSpPr>
              <a:spLocks noChangeArrowheads="1"/>
            </p:cNvSpPr>
            <p:nvPr/>
          </p:nvSpPr>
          <p:spPr bwMode="auto">
            <a:xfrm>
              <a:off x="3958431" y="1903413"/>
              <a:ext cx="369888" cy="163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566"/>
            <p:cNvSpPr>
              <a:spLocks noChangeArrowheads="1"/>
            </p:cNvSpPr>
            <p:nvPr/>
          </p:nvSpPr>
          <p:spPr bwMode="auto">
            <a:xfrm>
              <a:off x="3960018" y="1895476"/>
              <a:ext cx="38311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16 bits</a:t>
              </a:r>
              <a:endParaRPr lang="en-US" altLang="en-US"/>
            </a:p>
          </p:txBody>
        </p:sp>
        <p:sp>
          <p:nvSpPr>
            <p:cNvPr id="370" name="Freeform 567"/>
            <p:cNvSpPr>
              <a:spLocks noEditPoints="1"/>
            </p:cNvSpPr>
            <p:nvPr/>
          </p:nvSpPr>
          <p:spPr bwMode="auto">
            <a:xfrm>
              <a:off x="4448968" y="1849438"/>
              <a:ext cx="612775" cy="220663"/>
            </a:xfrm>
            <a:custGeom>
              <a:avLst/>
              <a:gdLst>
                <a:gd name="T0" fmla="*/ 0 w 386"/>
                <a:gd name="T1" fmla="*/ 0 h 139"/>
                <a:gd name="T2" fmla="*/ 0 w 386"/>
                <a:gd name="T3" fmla="*/ 139 h 139"/>
                <a:gd name="T4" fmla="*/ 0 w 386"/>
                <a:gd name="T5" fmla="*/ 0 h 139"/>
                <a:gd name="T6" fmla="*/ 386 w 386"/>
                <a:gd name="T7" fmla="*/ 0 h 139"/>
                <a:gd name="T8" fmla="*/ 386 w 386"/>
                <a:gd name="T9" fmla="*/ 139 h 139"/>
                <a:gd name="T10" fmla="*/ 386 w 386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139">
                  <a:moveTo>
                    <a:pt x="0" y="0"/>
                  </a:moveTo>
                  <a:lnTo>
                    <a:pt x="0" y="139"/>
                  </a:lnTo>
                  <a:lnTo>
                    <a:pt x="0" y="0"/>
                  </a:lnTo>
                  <a:close/>
                  <a:moveTo>
                    <a:pt x="386" y="0"/>
                  </a:moveTo>
                  <a:lnTo>
                    <a:pt x="386" y="139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568"/>
            <p:cNvSpPr>
              <a:spLocks noEditPoints="1"/>
            </p:cNvSpPr>
            <p:nvPr/>
          </p:nvSpPr>
          <p:spPr bwMode="auto">
            <a:xfrm>
              <a:off x="4448968" y="1849438"/>
              <a:ext cx="612775" cy="220663"/>
            </a:xfrm>
            <a:custGeom>
              <a:avLst/>
              <a:gdLst>
                <a:gd name="T0" fmla="*/ 0 w 386"/>
                <a:gd name="T1" fmla="*/ 0 h 139"/>
                <a:gd name="T2" fmla="*/ 0 w 386"/>
                <a:gd name="T3" fmla="*/ 139 h 139"/>
                <a:gd name="T4" fmla="*/ 0 w 386"/>
                <a:gd name="T5" fmla="*/ 0 h 139"/>
                <a:gd name="T6" fmla="*/ 386 w 386"/>
                <a:gd name="T7" fmla="*/ 0 h 139"/>
                <a:gd name="T8" fmla="*/ 386 w 386"/>
                <a:gd name="T9" fmla="*/ 139 h 139"/>
                <a:gd name="T10" fmla="*/ 386 w 386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139">
                  <a:moveTo>
                    <a:pt x="0" y="0"/>
                  </a:moveTo>
                  <a:lnTo>
                    <a:pt x="0" y="139"/>
                  </a:lnTo>
                  <a:lnTo>
                    <a:pt x="0" y="0"/>
                  </a:lnTo>
                  <a:moveTo>
                    <a:pt x="386" y="0"/>
                  </a:moveTo>
                  <a:lnTo>
                    <a:pt x="386" y="139"/>
                  </a:lnTo>
                  <a:lnTo>
                    <a:pt x="386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569"/>
            <p:cNvSpPr>
              <a:spLocks noEditPoints="1"/>
            </p:cNvSpPr>
            <p:nvPr/>
          </p:nvSpPr>
          <p:spPr bwMode="auto">
            <a:xfrm>
              <a:off x="4520406" y="1984376"/>
              <a:ext cx="469900" cy="0"/>
            </a:xfrm>
            <a:custGeom>
              <a:avLst/>
              <a:gdLst>
                <a:gd name="T0" fmla="*/ 148 w 296"/>
                <a:gd name="T1" fmla="*/ 0 w 296"/>
                <a:gd name="T2" fmla="*/ 148 w 296"/>
                <a:gd name="T3" fmla="*/ 296 w 2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96">
                  <a:moveTo>
                    <a:pt x="148" y="0"/>
                  </a:moveTo>
                  <a:lnTo>
                    <a:pt x="0" y="0"/>
                  </a:lnTo>
                  <a:moveTo>
                    <a:pt x="148" y="0"/>
                  </a:moveTo>
                  <a:lnTo>
                    <a:pt x="296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570"/>
            <p:cNvSpPr>
              <a:spLocks/>
            </p:cNvSpPr>
            <p:nvPr/>
          </p:nvSpPr>
          <p:spPr bwMode="auto">
            <a:xfrm>
              <a:off x="4448968" y="1958976"/>
              <a:ext cx="77788" cy="52388"/>
            </a:xfrm>
            <a:custGeom>
              <a:avLst/>
              <a:gdLst>
                <a:gd name="T0" fmla="*/ 49 w 49"/>
                <a:gd name="T1" fmla="*/ 33 h 33"/>
                <a:gd name="T2" fmla="*/ 0 w 49"/>
                <a:gd name="T3" fmla="*/ 16 h 33"/>
                <a:gd name="T4" fmla="*/ 49 w 49"/>
                <a:gd name="T5" fmla="*/ 0 h 33"/>
                <a:gd name="T6" fmla="*/ 49 w 4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3">
                  <a:moveTo>
                    <a:pt x="49" y="33"/>
                  </a:moveTo>
                  <a:lnTo>
                    <a:pt x="0" y="16"/>
                  </a:lnTo>
                  <a:lnTo>
                    <a:pt x="49" y="0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571"/>
            <p:cNvSpPr>
              <a:spLocks/>
            </p:cNvSpPr>
            <p:nvPr/>
          </p:nvSpPr>
          <p:spPr bwMode="auto">
            <a:xfrm>
              <a:off x="4983956" y="1958976"/>
              <a:ext cx="77788" cy="52388"/>
            </a:xfrm>
            <a:custGeom>
              <a:avLst/>
              <a:gdLst>
                <a:gd name="T0" fmla="*/ 0 w 49"/>
                <a:gd name="T1" fmla="*/ 0 h 33"/>
                <a:gd name="T2" fmla="*/ 49 w 49"/>
                <a:gd name="T3" fmla="*/ 16 h 33"/>
                <a:gd name="T4" fmla="*/ 0 w 49"/>
                <a:gd name="T5" fmla="*/ 33 h 33"/>
                <a:gd name="T6" fmla="*/ 0 w 4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3">
                  <a:moveTo>
                    <a:pt x="0" y="0"/>
                  </a:moveTo>
                  <a:lnTo>
                    <a:pt x="49" y="16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572"/>
            <p:cNvSpPr>
              <a:spLocks noChangeArrowheads="1"/>
            </p:cNvSpPr>
            <p:nvPr/>
          </p:nvSpPr>
          <p:spPr bwMode="auto">
            <a:xfrm>
              <a:off x="4569618" y="1903413"/>
              <a:ext cx="369888" cy="163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573"/>
            <p:cNvSpPr>
              <a:spLocks noChangeArrowheads="1"/>
            </p:cNvSpPr>
            <p:nvPr/>
          </p:nvSpPr>
          <p:spPr bwMode="auto">
            <a:xfrm>
              <a:off x="4571206" y="1895476"/>
              <a:ext cx="38311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16 bits</a:t>
              </a:r>
              <a:endParaRPr lang="en-US" altLang="en-US" dirty="0"/>
            </a:p>
          </p:txBody>
        </p:sp>
        <p:sp>
          <p:nvSpPr>
            <p:cNvPr id="377" name="Freeform 574"/>
            <p:cNvSpPr>
              <a:spLocks noEditPoints="1"/>
            </p:cNvSpPr>
            <p:nvPr/>
          </p:nvSpPr>
          <p:spPr bwMode="auto">
            <a:xfrm>
              <a:off x="1642268" y="2063751"/>
              <a:ext cx="538163" cy="790575"/>
            </a:xfrm>
            <a:custGeom>
              <a:avLst/>
              <a:gdLst>
                <a:gd name="T0" fmla="*/ 15 w 339"/>
                <a:gd name="T1" fmla="*/ 476 h 498"/>
                <a:gd name="T2" fmla="*/ 4 w 339"/>
                <a:gd name="T3" fmla="*/ 498 h 498"/>
                <a:gd name="T4" fmla="*/ 22 w 339"/>
                <a:gd name="T5" fmla="*/ 468 h 498"/>
                <a:gd name="T6" fmla="*/ 40 w 339"/>
                <a:gd name="T7" fmla="*/ 455 h 498"/>
                <a:gd name="T8" fmla="*/ 22 w 339"/>
                <a:gd name="T9" fmla="*/ 468 h 498"/>
                <a:gd name="T10" fmla="*/ 56 w 339"/>
                <a:gd name="T11" fmla="*/ 426 h 498"/>
                <a:gd name="T12" fmla="*/ 46 w 339"/>
                <a:gd name="T13" fmla="*/ 446 h 498"/>
                <a:gd name="T14" fmla="*/ 62 w 339"/>
                <a:gd name="T15" fmla="*/ 418 h 498"/>
                <a:gd name="T16" fmla="*/ 80 w 339"/>
                <a:gd name="T17" fmla="*/ 405 h 498"/>
                <a:gd name="T18" fmla="*/ 62 w 339"/>
                <a:gd name="T19" fmla="*/ 418 h 498"/>
                <a:gd name="T20" fmla="*/ 96 w 339"/>
                <a:gd name="T21" fmla="*/ 377 h 498"/>
                <a:gd name="T22" fmla="*/ 87 w 339"/>
                <a:gd name="T23" fmla="*/ 397 h 498"/>
                <a:gd name="T24" fmla="*/ 103 w 339"/>
                <a:gd name="T25" fmla="*/ 368 h 498"/>
                <a:gd name="T26" fmla="*/ 121 w 339"/>
                <a:gd name="T27" fmla="*/ 355 h 498"/>
                <a:gd name="T28" fmla="*/ 103 w 339"/>
                <a:gd name="T29" fmla="*/ 368 h 498"/>
                <a:gd name="T30" fmla="*/ 137 w 339"/>
                <a:gd name="T31" fmla="*/ 327 h 498"/>
                <a:gd name="T32" fmla="*/ 128 w 339"/>
                <a:gd name="T33" fmla="*/ 347 h 498"/>
                <a:gd name="T34" fmla="*/ 144 w 339"/>
                <a:gd name="T35" fmla="*/ 319 h 498"/>
                <a:gd name="T36" fmla="*/ 161 w 339"/>
                <a:gd name="T37" fmla="*/ 305 h 498"/>
                <a:gd name="T38" fmla="*/ 144 w 339"/>
                <a:gd name="T39" fmla="*/ 319 h 498"/>
                <a:gd name="T40" fmla="*/ 178 w 339"/>
                <a:gd name="T41" fmla="*/ 277 h 498"/>
                <a:gd name="T42" fmla="*/ 168 w 339"/>
                <a:gd name="T43" fmla="*/ 297 h 498"/>
                <a:gd name="T44" fmla="*/ 184 w 339"/>
                <a:gd name="T45" fmla="*/ 269 h 498"/>
                <a:gd name="T46" fmla="*/ 202 w 339"/>
                <a:gd name="T47" fmla="*/ 256 h 498"/>
                <a:gd name="T48" fmla="*/ 184 w 339"/>
                <a:gd name="T49" fmla="*/ 269 h 498"/>
                <a:gd name="T50" fmla="*/ 218 w 339"/>
                <a:gd name="T51" fmla="*/ 227 h 498"/>
                <a:gd name="T52" fmla="*/ 209 w 339"/>
                <a:gd name="T53" fmla="*/ 247 h 498"/>
                <a:gd name="T54" fmla="*/ 225 w 339"/>
                <a:gd name="T55" fmla="*/ 219 h 498"/>
                <a:gd name="T56" fmla="*/ 243 w 339"/>
                <a:gd name="T57" fmla="*/ 206 h 498"/>
                <a:gd name="T58" fmla="*/ 225 w 339"/>
                <a:gd name="T59" fmla="*/ 219 h 498"/>
                <a:gd name="T60" fmla="*/ 259 w 339"/>
                <a:gd name="T61" fmla="*/ 178 h 498"/>
                <a:gd name="T62" fmla="*/ 250 w 339"/>
                <a:gd name="T63" fmla="*/ 198 h 498"/>
                <a:gd name="T64" fmla="*/ 266 w 339"/>
                <a:gd name="T65" fmla="*/ 169 h 498"/>
                <a:gd name="T66" fmla="*/ 283 w 339"/>
                <a:gd name="T67" fmla="*/ 156 h 498"/>
                <a:gd name="T68" fmla="*/ 266 w 339"/>
                <a:gd name="T69" fmla="*/ 169 h 498"/>
                <a:gd name="T70" fmla="*/ 299 w 339"/>
                <a:gd name="T71" fmla="*/ 128 h 498"/>
                <a:gd name="T72" fmla="*/ 290 w 339"/>
                <a:gd name="T73" fmla="*/ 148 h 498"/>
                <a:gd name="T74" fmla="*/ 306 w 339"/>
                <a:gd name="T75" fmla="*/ 120 h 498"/>
                <a:gd name="T76" fmla="*/ 324 w 339"/>
                <a:gd name="T77" fmla="*/ 107 h 498"/>
                <a:gd name="T78" fmla="*/ 306 w 339"/>
                <a:gd name="T79" fmla="*/ 120 h 498"/>
                <a:gd name="T80" fmla="*/ 333 w 339"/>
                <a:gd name="T81" fmla="*/ 86 h 498"/>
                <a:gd name="T82" fmla="*/ 326 w 339"/>
                <a:gd name="T83" fmla="*/ 84 h 498"/>
                <a:gd name="T84" fmla="*/ 339 w 339"/>
                <a:gd name="T85" fmla="*/ 88 h 498"/>
                <a:gd name="T86" fmla="*/ 327 w 339"/>
                <a:gd name="T87" fmla="*/ 95 h 498"/>
                <a:gd name="T88" fmla="*/ 300 w 339"/>
                <a:gd name="T89" fmla="*/ 64 h 498"/>
                <a:gd name="T90" fmla="*/ 320 w 339"/>
                <a:gd name="T91" fmla="*/ 73 h 498"/>
                <a:gd name="T92" fmla="*/ 292 w 339"/>
                <a:gd name="T93" fmla="*/ 57 h 498"/>
                <a:gd name="T94" fmla="*/ 278 w 339"/>
                <a:gd name="T95" fmla="*/ 40 h 498"/>
                <a:gd name="T96" fmla="*/ 292 w 339"/>
                <a:gd name="T97" fmla="*/ 57 h 498"/>
                <a:gd name="T98" fmla="*/ 250 w 339"/>
                <a:gd name="T99" fmla="*/ 25 h 498"/>
                <a:gd name="T100" fmla="*/ 270 w 339"/>
                <a:gd name="T101" fmla="*/ 33 h 498"/>
                <a:gd name="T102" fmla="*/ 241 w 339"/>
                <a:gd name="T103" fmla="*/ 18 h 498"/>
                <a:gd name="T104" fmla="*/ 227 w 339"/>
                <a:gd name="T105" fmla="*/ 0 h 498"/>
                <a:gd name="T106" fmla="*/ 241 w 339"/>
                <a:gd name="T107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" h="498">
                  <a:moveTo>
                    <a:pt x="0" y="495"/>
                  </a:moveTo>
                  <a:lnTo>
                    <a:pt x="15" y="476"/>
                  </a:lnTo>
                  <a:lnTo>
                    <a:pt x="19" y="479"/>
                  </a:lnTo>
                  <a:lnTo>
                    <a:pt x="4" y="498"/>
                  </a:lnTo>
                  <a:lnTo>
                    <a:pt x="0" y="495"/>
                  </a:lnTo>
                  <a:close/>
                  <a:moveTo>
                    <a:pt x="22" y="468"/>
                  </a:moveTo>
                  <a:lnTo>
                    <a:pt x="36" y="451"/>
                  </a:lnTo>
                  <a:lnTo>
                    <a:pt x="40" y="455"/>
                  </a:lnTo>
                  <a:lnTo>
                    <a:pt x="26" y="471"/>
                  </a:lnTo>
                  <a:lnTo>
                    <a:pt x="22" y="468"/>
                  </a:lnTo>
                  <a:close/>
                  <a:moveTo>
                    <a:pt x="42" y="443"/>
                  </a:moveTo>
                  <a:lnTo>
                    <a:pt x="56" y="426"/>
                  </a:lnTo>
                  <a:lnTo>
                    <a:pt x="60" y="430"/>
                  </a:lnTo>
                  <a:lnTo>
                    <a:pt x="46" y="446"/>
                  </a:lnTo>
                  <a:lnTo>
                    <a:pt x="42" y="443"/>
                  </a:lnTo>
                  <a:close/>
                  <a:moveTo>
                    <a:pt x="62" y="418"/>
                  </a:moveTo>
                  <a:lnTo>
                    <a:pt x="76" y="401"/>
                  </a:lnTo>
                  <a:lnTo>
                    <a:pt x="80" y="405"/>
                  </a:lnTo>
                  <a:lnTo>
                    <a:pt x="67" y="421"/>
                  </a:lnTo>
                  <a:lnTo>
                    <a:pt x="62" y="418"/>
                  </a:lnTo>
                  <a:close/>
                  <a:moveTo>
                    <a:pt x="83" y="393"/>
                  </a:moveTo>
                  <a:lnTo>
                    <a:pt x="96" y="377"/>
                  </a:lnTo>
                  <a:lnTo>
                    <a:pt x="101" y="380"/>
                  </a:lnTo>
                  <a:lnTo>
                    <a:pt x="87" y="397"/>
                  </a:lnTo>
                  <a:lnTo>
                    <a:pt x="83" y="393"/>
                  </a:lnTo>
                  <a:close/>
                  <a:moveTo>
                    <a:pt x="103" y="368"/>
                  </a:moveTo>
                  <a:lnTo>
                    <a:pt x="117" y="352"/>
                  </a:lnTo>
                  <a:lnTo>
                    <a:pt x="121" y="355"/>
                  </a:lnTo>
                  <a:lnTo>
                    <a:pt x="107" y="372"/>
                  </a:lnTo>
                  <a:lnTo>
                    <a:pt x="103" y="368"/>
                  </a:lnTo>
                  <a:close/>
                  <a:moveTo>
                    <a:pt x="123" y="343"/>
                  </a:moveTo>
                  <a:lnTo>
                    <a:pt x="137" y="327"/>
                  </a:lnTo>
                  <a:lnTo>
                    <a:pt x="141" y="330"/>
                  </a:lnTo>
                  <a:lnTo>
                    <a:pt x="128" y="347"/>
                  </a:lnTo>
                  <a:lnTo>
                    <a:pt x="123" y="343"/>
                  </a:lnTo>
                  <a:close/>
                  <a:moveTo>
                    <a:pt x="144" y="319"/>
                  </a:moveTo>
                  <a:lnTo>
                    <a:pt x="157" y="302"/>
                  </a:lnTo>
                  <a:lnTo>
                    <a:pt x="161" y="305"/>
                  </a:lnTo>
                  <a:lnTo>
                    <a:pt x="148" y="322"/>
                  </a:lnTo>
                  <a:lnTo>
                    <a:pt x="144" y="319"/>
                  </a:lnTo>
                  <a:close/>
                  <a:moveTo>
                    <a:pt x="164" y="294"/>
                  </a:moveTo>
                  <a:lnTo>
                    <a:pt x="178" y="277"/>
                  </a:lnTo>
                  <a:lnTo>
                    <a:pt x="182" y="280"/>
                  </a:lnTo>
                  <a:lnTo>
                    <a:pt x="168" y="297"/>
                  </a:lnTo>
                  <a:lnTo>
                    <a:pt x="164" y="294"/>
                  </a:lnTo>
                  <a:close/>
                  <a:moveTo>
                    <a:pt x="184" y="269"/>
                  </a:moveTo>
                  <a:lnTo>
                    <a:pt x="198" y="252"/>
                  </a:lnTo>
                  <a:lnTo>
                    <a:pt x="202" y="256"/>
                  </a:lnTo>
                  <a:lnTo>
                    <a:pt x="189" y="272"/>
                  </a:lnTo>
                  <a:lnTo>
                    <a:pt x="184" y="269"/>
                  </a:lnTo>
                  <a:close/>
                  <a:moveTo>
                    <a:pt x="205" y="244"/>
                  </a:moveTo>
                  <a:lnTo>
                    <a:pt x="218" y="227"/>
                  </a:lnTo>
                  <a:lnTo>
                    <a:pt x="222" y="231"/>
                  </a:lnTo>
                  <a:lnTo>
                    <a:pt x="209" y="247"/>
                  </a:lnTo>
                  <a:lnTo>
                    <a:pt x="205" y="244"/>
                  </a:lnTo>
                  <a:close/>
                  <a:moveTo>
                    <a:pt x="225" y="219"/>
                  </a:moveTo>
                  <a:lnTo>
                    <a:pt x="238" y="203"/>
                  </a:lnTo>
                  <a:lnTo>
                    <a:pt x="243" y="206"/>
                  </a:lnTo>
                  <a:lnTo>
                    <a:pt x="229" y="222"/>
                  </a:lnTo>
                  <a:lnTo>
                    <a:pt x="225" y="219"/>
                  </a:lnTo>
                  <a:close/>
                  <a:moveTo>
                    <a:pt x="245" y="194"/>
                  </a:moveTo>
                  <a:lnTo>
                    <a:pt x="259" y="178"/>
                  </a:lnTo>
                  <a:lnTo>
                    <a:pt x="263" y="181"/>
                  </a:lnTo>
                  <a:lnTo>
                    <a:pt x="250" y="198"/>
                  </a:lnTo>
                  <a:lnTo>
                    <a:pt x="245" y="194"/>
                  </a:lnTo>
                  <a:close/>
                  <a:moveTo>
                    <a:pt x="266" y="169"/>
                  </a:moveTo>
                  <a:lnTo>
                    <a:pt x="279" y="153"/>
                  </a:lnTo>
                  <a:lnTo>
                    <a:pt x="283" y="156"/>
                  </a:lnTo>
                  <a:lnTo>
                    <a:pt x="270" y="173"/>
                  </a:lnTo>
                  <a:lnTo>
                    <a:pt x="266" y="169"/>
                  </a:lnTo>
                  <a:close/>
                  <a:moveTo>
                    <a:pt x="286" y="144"/>
                  </a:moveTo>
                  <a:lnTo>
                    <a:pt x="299" y="128"/>
                  </a:lnTo>
                  <a:lnTo>
                    <a:pt x="304" y="131"/>
                  </a:lnTo>
                  <a:lnTo>
                    <a:pt x="290" y="148"/>
                  </a:lnTo>
                  <a:lnTo>
                    <a:pt x="286" y="144"/>
                  </a:lnTo>
                  <a:close/>
                  <a:moveTo>
                    <a:pt x="306" y="120"/>
                  </a:moveTo>
                  <a:lnTo>
                    <a:pt x="320" y="103"/>
                  </a:lnTo>
                  <a:lnTo>
                    <a:pt x="324" y="107"/>
                  </a:lnTo>
                  <a:lnTo>
                    <a:pt x="310" y="123"/>
                  </a:lnTo>
                  <a:lnTo>
                    <a:pt x="306" y="120"/>
                  </a:lnTo>
                  <a:close/>
                  <a:moveTo>
                    <a:pt x="327" y="95"/>
                  </a:moveTo>
                  <a:lnTo>
                    <a:pt x="333" y="86"/>
                  </a:lnTo>
                  <a:lnTo>
                    <a:pt x="334" y="90"/>
                  </a:lnTo>
                  <a:lnTo>
                    <a:pt x="326" y="84"/>
                  </a:lnTo>
                  <a:lnTo>
                    <a:pt x="329" y="79"/>
                  </a:lnTo>
                  <a:lnTo>
                    <a:pt x="339" y="88"/>
                  </a:lnTo>
                  <a:lnTo>
                    <a:pt x="331" y="98"/>
                  </a:lnTo>
                  <a:lnTo>
                    <a:pt x="327" y="95"/>
                  </a:lnTo>
                  <a:close/>
                  <a:moveTo>
                    <a:pt x="317" y="77"/>
                  </a:moveTo>
                  <a:lnTo>
                    <a:pt x="300" y="64"/>
                  </a:lnTo>
                  <a:lnTo>
                    <a:pt x="303" y="60"/>
                  </a:lnTo>
                  <a:lnTo>
                    <a:pt x="320" y="73"/>
                  </a:lnTo>
                  <a:lnTo>
                    <a:pt x="317" y="77"/>
                  </a:lnTo>
                  <a:close/>
                  <a:moveTo>
                    <a:pt x="292" y="57"/>
                  </a:moveTo>
                  <a:lnTo>
                    <a:pt x="275" y="44"/>
                  </a:lnTo>
                  <a:lnTo>
                    <a:pt x="278" y="40"/>
                  </a:lnTo>
                  <a:lnTo>
                    <a:pt x="295" y="53"/>
                  </a:lnTo>
                  <a:lnTo>
                    <a:pt x="292" y="57"/>
                  </a:lnTo>
                  <a:close/>
                  <a:moveTo>
                    <a:pt x="266" y="38"/>
                  </a:moveTo>
                  <a:lnTo>
                    <a:pt x="250" y="25"/>
                  </a:lnTo>
                  <a:lnTo>
                    <a:pt x="253" y="20"/>
                  </a:lnTo>
                  <a:lnTo>
                    <a:pt x="270" y="33"/>
                  </a:lnTo>
                  <a:lnTo>
                    <a:pt x="266" y="38"/>
                  </a:lnTo>
                  <a:close/>
                  <a:moveTo>
                    <a:pt x="241" y="18"/>
                  </a:moveTo>
                  <a:lnTo>
                    <a:pt x="223" y="4"/>
                  </a:lnTo>
                  <a:lnTo>
                    <a:pt x="227" y="0"/>
                  </a:lnTo>
                  <a:lnTo>
                    <a:pt x="244" y="14"/>
                  </a:lnTo>
                  <a:lnTo>
                    <a:pt x="241" y="18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575"/>
            <p:cNvSpPr>
              <a:spLocks noEditPoints="1"/>
            </p:cNvSpPr>
            <p:nvPr/>
          </p:nvSpPr>
          <p:spPr bwMode="auto">
            <a:xfrm>
              <a:off x="1939131" y="2065338"/>
              <a:ext cx="3125788" cy="788988"/>
            </a:xfrm>
            <a:custGeom>
              <a:avLst/>
              <a:gdLst>
                <a:gd name="T0" fmla="*/ 22 w 1969"/>
                <a:gd name="T1" fmla="*/ 467 h 497"/>
                <a:gd name="T2" fmla="*/ 55 w 1969"/>
                <a:gd name="T3" fmla="*/ 425 h 497"/>
                <a:gd name="T4" fmla="*/ 80 w 1969"/>
                <a:gd name="T5" fmla="*/ 403 h 497"/>
                <a:gd name="T6" fmla="*/ 87 w 1969"/>
                <a:gd name="T7" fmla="*/ 395 h 497"/>
                <a:gd name="T8" fmla="*/ 102 w 1969"/>
                <a:gd name="T9" fmla="*/ 367 h 497"/>
                <a:gd name="T10" fmla="*/ 143 w 1969"/>
                <a:gd name="T11" fmla="*/ 317 h 497"/>
                <a:gd name="T12" fmla="*/ 176 w 1969"/>
                <a:gd name="T13" fmla="*/ 275 h 497"/>
                <a:gd name="T14" fmla="*/ 200 w 1969"/>
                <a:gd name="T15" fmla="*/ 253 h 497"/>
                <a:gd name="T16" fmla="*/ 207 w 1969"/>
                <a:gd name="T17" fmla="*/ 245 h 497"/>
                <a:gd name="T18" fmla="*/ 223 w 1969"/>
                <a:gd name="T19" fmla="*/ 216 h 497"/>
                <a:gd name="T20" fmla="*/ 263 w 1969"/>
                <a:gd name="T21" fmla="*/ 166 h 497"/>
                <a:gd name="T22" fmla="*/ 297 w 1969"/>
                <a:gd name="T23" fmla="*/ 125 h 497"/>
                <a:gd name="T24" fmla="*/ 321 w 1969"/>
                <a:gd name="T25" fmla="*/ 103 h 497"/>
                <a:gd name="T26" fmla="*/ 346 w 1969"/>
                <a:gd name="T27" fmla="*/ 93 h 497"/>
                <a:gd name="T28" fmla="*/ 378 w 1969"/>
                <a:gd name="T29" fmla="*/ 86 h 497"/>
                <a:gd name="T30" fmla="*/ 411 w 1969"/>
                <a:gd name="T31" fmla="*/ 89 h 497"/>
                <a:gd name="T32" fmla="*/ 421 w 1969"/>
                <a:gd name="T33" fmla="*/ 89 h 497"/>
                <a:gd name="T34" fmla="*/ 453 w 1969"/>
                <a:gd name="T35" fmla="*/ 82 h 497"/>
                <a:gd name="T36" fmla="*/ 517 w 1969"/>
                <a:gd name="T37" fmla="*/ 78 h 497"/>
                <a:gd name="T38" fmla="*/ 571 w 1969"/>
                <a:gd name="T39" fmla="*/ 75 h 497"/>
                <a:gd name="T40" fmla="*/ 603 w 1969"/>
                <a:gd name="T41" fmla="*/ 79 h 497"/>
                <a:gd name="T42" fmla="*/ 614 w 1969"/>
                <a:gd name="T43" fmla="*/ 79 h 497"/>
                <a:gd name="T44" fmla="*/ 645 w 1969"/>
                <a:gd name="T45" fmla="*/ 71 h 497"/>
                <a:gd name="T46" fmla="*/ 709 w 1969"/>
                <a:gd name="T47" fmla="*/ 68 h 497"/>
                <a:gd name="T48" fmla="*/ 763 w 1969"/>
                <a:gd name="T49" fmla="*/ 65 h 497"/>
                <a:gd name="T50" fmla="*/ 795 w 1969"/>
                <a:gd name="T51" fmla="*/ 69 h 497"/>
                <a:gd name="T52" fmla="*/ 806 w 1969"/>
                <a:gd name="T53" fmla="*/ 68 h 497"/>
                <a:gd name="T54" fmla="*/ 838 w 1969"/>
                <a:gd name="T55" fmla="*/ 61 h 497"/>
                <a:gd name="T56" fmla="*/ 902 w 1969"/>
                <a:gd name="T57" fmla="*/ 58 h 497"/>
                <a:gd name="T58" fmla="*/ 955 w 1969"/>
                <a:gd name="T59" fmla="*/ 55 h 497"/>
                <a:gd name="T60" fmla="*/ 988 w 1969"/>
                <a:gd name="T61" fmla="*/ 58 h 497"/>
                <a:gd name="T62" fmla="*/ 998 w 1969"/>
                <a:gd name="T63" fmla="*/ 58 h 497"/>
                <a:gd name="T64" fmla="*/ 1030 w 1969"/>
                <a:gd name="T65" fmla="*/ 51 h 497"/>
                <a:gd name="T66" fmla="*/ 1094 w 1969"/>
                <a:gd name="T67" fmla="*/ 47 h 497"/>
                <a:gd name="T68" fmla="*/ 1148 w 1969"/>
                <a:gd name="T69" fmla="*/ 44 h 497"/>
                <a:gd name="T70" fmla="*/ 1180 w 1969"/>
                <a:gd name="T71" fmla="*/ 48 h 497"/>
                <a:gd name="T72" fmla="*/ 1191 w 1969"/>
                <a:gd name="T73" fmla="*/ 47 h 497"/>
                <a:gd name="T74" fmla="*/ 1223 w 1969"/>
                <a:gd name="T75" fmla="*/ 40 h 497"/>
                <a:gd name="T76" fmla="*/ 1287 w 1969"/>
                <a:gd name="T77" fmla="*/ 37 h 497"/>
                <a:gd name="T78" fmla="*/ 1340 w 1969"/>
                <a:gd name="T79" fmla="*/ 34 h 497"/>
                <a:gd name="T80" fmla="*/ 1372 w 1969"/>
                <a:gd name="T81" fmla="*/ 38 h 497"/>
                <a:gd name="T82" fmla="*/ 1383 w 1969"/>
                <a:gd name="T83" fmla="*/ 37 h 497"/>
                <a:gd name="T84" fmla="*/ 1415 w 1969"/>
                <a:gd name="T85" fmla="*/ 30 h 497"/>
                <a:gd name="T86" fmla="*/ 1479 w 1969"/>
                <a:gd name="T87" fmla="*/ 26 h 497"/>
                <a:gd name="T88" fmla="*/ 1532 w 1969"/>
                <a:gd name="T89" fmla="*/ 24 h 497"/>
                <a:gd name="T90" fmla="*/ 1565 w 1969"/>
                <a:gd name="T91" fmla="*/ 27 h 497"/>
                <a:gd name="T92" fmla="*/ 1576 w 1969"/>
                <a:gd name="T93" fmla="*/ 27 h 497"/>
                <a:gd name="T94" fmla="*/ 1607 w 1969"/>
                <a:gd name="T95" fmla="*/ 19 h 497"/>
                <a:gd name="T96" fmla="*/ 1671 w 1969"/>
                <a:gd name="T97" fmla="*/ 16 h 497"/>
                <a:gd name="T98" fmla="*/ 1725 w 1969"/>
                <a:gd name="T99" fmla="*/ 13 h 497"/>
                <a:gd name="T100" fmla="*/ 1757 w 1969"/>
                <a:gd name="T101" fmla="*/ 17 h 497"/>
                <a:gd name="T102" fmla="*/ 1768 w 1969"/>
                <a:gd name="T103" fmla="*/ 16 h 497"/>
                <a:gd name="T104" fmla="*/ 1800 w 1969"/>
                <a:gd name="T105" fmla="*/ 9 h 497"/>
                <a:gd name="T106" fmla="*/ 1864 w 1969"/>
                <a:gd name="T107" fmla="*/ 6 h 497"/>
                <a:gd name="T108" fmla="*/ 1917 w 1969"/>
                <a:gd name="T109" fmla="*/ 3 h 497"/>
                <a:gd name="T110" fmla="*/ 1950 w 1969"/>
                <a:gd name="T111" fmla="*/ 6 h 497"/>
                <a:gd name="T112" fmla="*/ 1960 w 1969"/>
                <a:gd name="T113" fmla="*/ 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69" h="497">
                  <a:moveTo>
                    <a:pt x="0" y="494"/>
                  </a:moveTo>
                  <a:lnTo>
                    <a:pt x="15" y="475"/>
                  </a:lnTo>
                  <a:lnTo>
                    <a:pt x="20" y="478"/>
                  </a:lnTo>
                  <a:lnTo>
                    <a:pt x="5" y="497"/>
                  </a:lnTo>
                  <a:lnTo>
                    <a:pt x="0" y="494"/>
                  </a:lnTo>
                  <a:close/>
                  <a:moveTo>
                    <a:pt x="22" y="467"/>
                  </a:moveTo>
                  <a:lnTo>
                    <a:pt x="35" y="450"/>
                  </a:lnTo>
                  <a:lnTo>
                    <a:pt x="40" y="453"/>
                  </a:lnTo>
                  <a:lnTo>
                    <a:pt x="26" y="470"/>
                  </a:lnTo>
                  <a:lnTo>
                    <a:pt x="22" y="467"/>
                  </a:lnTo>
                  <a:close/>
                  <a:moveTo>
                    <a:pt x="42" y="442"/>
                  </a:moveTo>
                  <a:lnTo>
                    <a:pt x="55" y="425"/>
                  </a:lnTo>
                  <a:lnTo>
                    <a:pt x="60" y="428"/>
                  </a:lnTo>
                  <a:lnTo>
                    <a:pt x="46" y="445"/>
                  </a:lnTo>
                  <a:lnTo>
                    <a:pt x="42" y="442"/>
                  </a:lnTo>
                  <a:close/>
                  <a:moveTo>
                    <a:pt x="62" y="416"/>
                  </a:moveTo>
                  <a:lnTo>
                    <a:pt x="76" y="400"/>
                  </a:lnTo>
                  <a:lnTo>
                    <a:pt x="80" y="403"/>
                  </a:lnTo>
                  <a:lnTo>
                    <a:pt x="67" y="420"/>
                  </a:lnTo>
                  <a:lnTo>
                    <a:pt x="62" y="416"/>
                  </a:lnTo>
                  <a:close/>
                  <a:moveTo>
                    <a:pt x="82" y="392"/>
                  </a:moveTo>
                  <a:lnTo>
                    <a:pt x="96" y="375"/>
                  </a:lnTo>
                  <a:lnTo>
                    <a:pt x="100" y="378"/>
                  </a:lnTo>
                  <a:lnTo>
                    <a:pt x="87" y="395"/>
                  </a:lnTo>
                  <a:lnTo>
                    <a:pt x="82" y="392"/>
                  </a:lnTo>
                  <a:close/>
                  <a:moveTo>
                    <a:pt x="102" y="367"/>
                  </a:moveTo>
                  <a:lnTo>
                    <a:pt x="116" y="350"/>
                  </a:lnTo>
                  <a:lnTo>
                    <a:pt x="120" y="353"/>
                  </a:lnTo>
                  <a:lnTo>
                    <a:pt x="107" y="370"/>
                  </a:lnTo>
                  <a:lnTo>
                    <a:pt x="102" y="367"/>
                  </a:lnTo>
                  <a:close/>
                  <a:moveTo>
                    <a:pt x="123" y="341"/>
                  </a:moveTo>
                  <a:lnTo>
                    <a:pt x="136" y="325"/>
                  </a:lnTo>
                  <a:lnTo>
                    <a:pt x="140" y="328"/>
                  </a:lnTo>
                  <a:lnTo>
                    <a:pt x="127" y="345"/>
                  </a:lnTo>
                  <a:lnTo>
                    <a:pt x="123" y="341"/>
                  </a:lnTo>
                  <a:close/>
                  <a:moveTo>
                    <a:pt x="143" y="317"/>
                  </a:moveTo>
                  <a:lnTo>
                    <a:pt x="156" y="300"/>
                  </a:lnTo>
                  <a:lnTo>
                    <a:pt x="160" y="303"/>
                  </a:lnTo>
                  <a:lnTo>
                    <a:pt x="147" y="320"/>
                  </a:lnTo>
                  <a:lnTo>
                    <a:pt x="143" y="317"/>
                  </a:lnTo>
                  <a:close/>
                  <a:moveTo>
                    <a:pt x="163" y="291"/>
                  </a:moveTo>
                  <a:lnTo>
                    <a:pt x="176" y="275"/>
                  </a:lnTo>
                  <a:lnTo>
                    <a:pt x="180" y="278"/>
                  </a:lnTo>
                  <a:lnTo>
                    <a:pt x="167" y="295"/>
                  </a:lnTo>
                  <a:lnTo>
                    <a:pt x="163" y="291"/>
                  </a:lnTo>
                  <a:close/>
                  <a:moveTo>
                    <a:pt x="183" y="266"/>
                  </a:moveTo>
                  <a:lnTo>
                    <a:pt x="196" y="250"/>
                  </a:lnTo>
                  <a:lnTo>
                    <a:pt x="200" y="253"/>
                  </a:lnTo>
                  <a:lnTo>
                    <a:pt x="187" y="270"/>
                  </a:lnTo>
                  <a:lnTo>
                    <a:pt x="183" y="266"/>
                  </a:lnTo>
                  <a:close/>
                  <a:moveTo>
                    <a:pt x="203" y="241"/>
                  </a:moveTo>
                  <a:lnTo>
                    <a:pt x="216" y="225"/>
                  </a:lnTo>
                  <a:lnTo>
                    <a:pt x="221" y="228"/>
                  </a:lnTo>
                  <a:lnTo>
                    <a:pt x="207" y="245"/>
                  </a:lnTo>
                  <a:lnTo>
                    <a:pt x="203" y="241"/>
                  </a:lnTo>
                  <a:close/>
                  <a:moveTo>
                    <a:pt x="223" y="216"/>
                  </a:moveTo>
                  <a:lnTo>
                    <a:pt x="236" y="200"/>
                  </a:lnTo>
                  <a:lnTo>
                    <a:pt x="241" y="203"/>
                  </a:lnTo>
                  <a:lnTo>
                    <a:pt x="227" y="220"/>
                  </a:lnTo>
                  <a:lnTo>
                    <a:pt x="223" y="216"/>
                  </a:lnTo>
                  <a:close/>
                  <a:moveTo>
                    <a:pt x="243" y="191"/>
                  </a:moveTo>
                  <a:lnTo>
                    <a:pt x="257" y="175"/>
                  </a:lnTo>
                  <a:lnTo>
                    <a:pt x="261" y="178"/>
                  </a:lnTo>
                  <a:lnTo>
                    <a:pt x="247" y="195"/>
                  </a:lnTo>
                  <a:lnTo>
                    <a:pt x="243" y="191"/>
                  </a:lnTo>
                  <a:close/>
                  <a:moveTo>
                    <a:pt x="263" y="166"/>
                  </a:moveTo>
                  <a:lnTo>
                    <a:pt x="277" y="150"/>
                  </a:lnTo>
                  <a:lnTo>
                    <a:pt x="281" y="153"/>
                  </a:lnTo>
                  <a:lnTo>
                    <a:pt x="267" y="170"/>
                  </a:lnTo>
                  <a:lnTo>
                    <a:pt x="263" y="166"/>
                  </a:lnTo>
                  <a:close/>
                  <a:moveTo>
                    <a:pt x="283" y="141"/>
                  </a:moveTo>
                  <a:lnTo>
                    <a:pt x="297" y="125"/>
                  </a:lnTo>
                  <a:lnTo>
                    <a:pt x="301" y="128"/>
                  </a:lnTo>
                  <a:lnTo>
                    <a:pt x="288" y="145"/>
                  </a:lnTo>
                  <a:lnTo>
                    <a:pt x="283" y="141"/>
                  </a:lnTo>
                  <a:close/>
                  <a:moveTo>
                    <a:pt x="304" y="116"/>
                  </a:moveTo>
                  <a:lnTo>
                    <a:pt x="317" y="99"/>
                  </a:lnTo>
                  <a:lnTo>
                    <a:pt x="321" y="103"/>
                  </a:lnTo>
                  <a:lnTo>
                    <a:pt x="308" y="120"/>
                  </a:lnTo>
                  <a:lnTo>
                    <a:pt x="304" y="116"/>
                  </a:lnTo>
                  <a:close/>
                  <a:moveTo>
                    <a:pt x="324" y="91"/>
                  </a:moveTo>
                  <a:lnTo>
                    <a:pt x="326" y="89"/>
                  </a:lnTo>
                  <a:lnTo>
                    <a:pt x="346" y="88"/>
                  </a:lnTo>
                  <a:lnTo>
                    <a:pt x="346" y="93"/>
                  </a:lnTo>
                  <a:lnTo>
                    <a:pt x="327" y="94"/>
                  </a:lnTo>
                  <a:lnTo>
                    <a:pt x="329" y="93"/>
                  </a:lnTo>
                  <a:lnTo>
                    <a:pt x="328" y="95"/>
                  </a:lnTo>
                  <a:lnTo>
                    <a:pt x="324" y="91"/>
                  </a:lnTo>
                  <a:close/>
                  <a:moveTo>
                    <a:pt x="357" y="87"/>
                  </a:moveTo>
                  <a:lnTo>
                    <a:pt x="378" y="86"/>
                  </a:lnTo>
                  <a:lnTo>
                    <a:pt x="379" y="91"/>
                  </a:lnTo>
                  <a:lnTo>
                    <a:pt x="357" y="92"/>
                  </a:lnTo>
                  <a:lnTo>
                    <a:pt x="357" y="87"/>
                  </a:lnTo>
                  <a:close/>
                  <a:moveTo>
                    <a:pt x="389" y="85"/>
                  </a:moveTo>
                  <a:lnTo>
                    <a:pt x="410" y="84"/>
                  </a:lnTo>
                  <a:lnTo>
                    <a:pt x="411" y="89"/>
                  </a:lnTo>
                  <a:lnTo>
                    <a:pt x="389" y="91"/>
                  </a:lnTo>
                  <a:lnTo>
                    <a:pt x="389" y="85"/>
                  </a:lnTo>
                  <a:close/>
                  <a:moveTo>
                    <a:pt x="421" y="84"/>
                  </a:moveTo>
                  <a:lnTo>
                    <a:pt x="442" y="82"/>
                  </a:lnTo>
                  <a:lnTo>
                    <a:pt x="443" y="88"/>
                  </a:lnTo>
                  <a:lnTo>
                    <a:pt x="421" y="89"/>
                  </a:lnTo>
                  <a:lnTo>
                    <a:pt x="421" y="84"/>
                  </a:lnTo>
                  <a:close/>
                  <a:moveTo>
                    <a:pt x="453" y="82"/>
                  </a:moveTo>
                  <a:lnTo>
                    <a:pt x="474" y="81"/>
                  </a:lnTo>
                  <a:lnTo>
                    <a:pt x="475" y="86"/>
                  </a:lnTo>
                  <a:lnTo>
                    <a:pt x="453" y="87"/>
                  </a:lnTo>
                  <a:lnTo>
                    <a:pt x="453" y="82"/>
                  </a:lnTo>
                  <a:close/>
                  <a:moveTo>
                    <a:pt x="485" y="80"/>
                  </a:moveTo>
                  <a:lnTo>
                    <a:pt x="507" y="79"/>
                  </a:lnTo>
                  <a:lnTo>
                    <a:pt x="507" y="84"/>
                  </a:lnTo>
                  <a:lnTo>
                    <a:pt x="486" y="85"/>
                  </a:lnTo>
                  <a:lnTo>
                    <a:pt x="485" y="80"/>
                  </a:lnTo>
                  <a:close/>
                  <a:moveTo>
                    <a:pt x="517" y="78"/>
                  </a:moveTo>
                  <a:lnTo>
                    <a:pt x="538" y="77"/>
                  </a:lnTo>
                  <a:lnTo>
                    <a:pt x="539" y="83"/>
                  </a:lnTo>
                  <a:lnTo>
                    <a:pt x="517" y="84"/>
                  </a:lnTo>
                  <a:lnTo>
                    <a:pt x="517" y="78"/>
                  </a:lnTo>
                  <a:close/>
                  <a:moveTo>
                    <a:pt x="549" y="77"/>
                  </a:moveTo>
                  <a:lnTo>
                    <a:pt x="571" y="75"/>
                  </a:lnTo>
                  <a:lnTo>
                    <a:pt x="571" y="81"/>
                  </a:lnTo>
                  <a:lnTo>
                    <a:pt x="550" y="82"/>
                  </a:lnTo>
                  <a:lnTo>
                    <a:pt x="549" y="77"/>
                  </a:lnTo>
                  <a:close/>
                  <a:moveTo>
                    <a:pt x="581" y="75"/>
                  </a:moveTo>
                  <a:lnTo>
                    <a:pt x="603" y="74"/>
                  </a:lnTo>
                  <a:lnTo>
                    <a:pt x="603" y="79"/>
                  </a:lnTo>
                  <a:lnTo>
                    <a:pt x="582" y="80"/>
                  </a:lnTo>
                  <a:lnTo>
                    <a:pt x="581" y="75"/>
                  </a:lnTo>
                  <a:close/>
                  <a:moveTo>
                    <a:pt x="613" y="73"/>
                  </a:moveTo>
                  <a:lnTo>
                    <a:pt x="635" y="72"/>
                  </a:lnTo>
                  <a:lnTo>
                    <a:pt x="635" y="77"/>
                  </a:lnTo>
                  <a:lnTo>
                    <a:pt x="614" y="79"/>
                  </a:lnTo>
                  <a:lnTo>
                    <a:pt x="613" y="73"/>
                  </a:lnTo>
                  <a:close/>
                  <a:moveTo>
                    <a:pt x="645" y="71"/>
                  </a:moveTo>
                  <a:lnTo>
                    <a:pt x="667" y="70"/>
                  </a:lnTo>
                  <a:lnTo>
                    <a:pt x="667" y="76"/>
                  </a:lnTo>
                  <a:lnTo>
                    <a:pt x="646" y="77"/>
                  </a:lnTo>
                  <a:lnTo>
                    <a:pt x="645" y="71"/>
                  </a:lnTo>
                  <a:close/>
                  <a:moveTo>
                    <a:pt x="678" y="70"/>
                  </a:moveTo>
                  <a:lnTo>
                    <a:pt x="699" y="69"/>
                  </a:lnTo>
                  <a:lnTo>
                    <a:pt x="699" y="74"/>
                  </a:lnTo>
                  <a:lnTo>
                    <a:pt x="678" y="75"/>
                  </a:lnTo>
                  <a:lnTo>
                    <a:pt x="678" y="70"/>
                  </a:lnTo>
                  <a:close/>
                  <a:moveTo>
                    <a:pt x="709" y="68"/>
                  </a:moveTo>
                  <a:lnTo>
                    <a:pt x="731" y="67"/>
                  </a:lnTo>
                  <a:lnTo>
                    <a:pt x="731" y="72"/>
                  </a:lnTo>
                  <a:lnTo>
                    <a:pt x="710" y="73"/>
                  </a:lnTo>
                  <a:lnTo>
                    <a:pt x="709" y="68"/>
                  </a:lnTo>
                  <a:close/>
                  <a:moveTo>
                    <a:pt x="742" y="66"/>
                  </a:moveTo>
                  <a:lnTo>
                    <a:pt x="763" y="65"/>
                  </a:lnTo>
                  <a:lnTo>
                    <a:pt x="763" y="70"/>
                  </a:lnTo>
                  <a:lnTo>
                    <a:pt x="742" y="72"/>
                  </a:lnTo>
                  <a:lnTo>
                    <a:pt x="742" y="66"/>
                  </a:lnTo>
                  <a:close/>
                  <a:moveTo>
                    <a:pt x="774" y="65"/>
                  </a:moveTo>
                  <a:lnTo>
                    <a:pt x="795" y="63"/>
                  </a:lnTo>
                  <a:lnTo>
                    <a:pt x="795" y="69"/>
                  </a:lnTo>
                  <a:lnTo>
                    <a:pt x="774" y="70"/>
                  </a:lnTo>
                  <a:lnTo>
                    <a:pt x="774" y="65"/>
                  </a:lnTo>
                  <a:close/>
                  <a:moveTo>
                    <a:pt x="806" y="63"/>
                  </a:moveTo>
                  <a:lnTo>
                    <a:pt x="827" y="62"/>
                  </a:lnTo>
                  <a:lnTo>
                    <a:pt x="827" y="67"/>
                  </a:lnTo>
                  <a:lnTo>
                    <a:pt x="806" y="68"/>
                  </a:lnTo>
                  <a:lnTo>
                    <a:pt x="806" y="63"/>
                  </a:lnTo>
                  <a:close/>
                  <a:moveTo>
                    <a:pt x="838" y="61"/>
                  </a:moveTo>
                  <a:lnTo>
                    <a:pt x="859" y="60"/>
                  </a:lnTo>
                  <a:lnTo>
                    <a:pt x="859" y="65"/>
                  </a:lnTo>
                  <a:lnTo>
                    <a:pt x="838" y="66"/>
                  </a:lnTo>
                  <a:lnTo>
                    <a:pt x="838" y="61"/>
                  </a:lnTo>
                  <a:close/>
                  <a:moveTo>
                    <a:pt x="870" y="59"/>
                  </a:moveTo>
                  <a:lnTo>
                    <a:pt x="891" y="58"/>
                  </a:lnTo>
                  <a:lnTo>
                    <a:pt x="891" y="64"/>
                  </a:lnTo>
                  <a:lnTo>
                    <a:pt x="870" y="65"/>
                  </a:lnTo>
                  <a:lnTo>
                    <a:pt x="870" y="59"/>
                  </a:lnTo>
                  <a:close/>
                  <a:moveTo>
                    <a:pt x="902" y="58"/>
                  </a:moveTo>
                  <a:lnTo>
                    <a:pt x="923" y="57"/>
                  </a:lnTo>
                  <a:lnTo>
                    <a:pt x="924" y="62"/>
                  </a:lnTo>
                  <a:lnTo>
                    <a:pt x="902" y="63"/>
                  </a:lnTo>
                  <a:lnTo>
                    <a:pt x="902" y="58"/>
                  </a:lnTo>
                  <a:close/>
                  <a:moveTo>
                    <a:pt x="934" y="56"/>
                  </a:moveTo>
                  <a:lnTo>
                    <a:pt x="955" y="55"/>
                  </a:lnTo>
                  <a:lnTo>
                    <a:pt x="956" y="60"/>
                  </a:lnTo>
                  <a:lnTo>
                    <a:pt x="934" y="61"/>
                  </a:lnTo>
                  <a:lnTo>
                    <a:pt x="934" y="56"/>
                  </a:lnTo>
                  <a:close/>
                  <a:moveTo>
                    <a:pt x="966" y="54"/>
                  </a:moveTo>
                  <a:lnTo>
                    <a:pt x="987" y="53"/>
                  </a:lnTo>
                  <a:lnTo>
                    <a:pt x="988" y="58"/>
                  </a:lnTo>
                  <a:lnTo>
                    <a:pt x="966" y="60"/>
                  </a:lnTo>
                  <a:lnTo>
                    <a:pt x="966" y="54"/>
                  </a:lnTo>
                  <a:close/>
                  <a:moveTo>
                    <a:pt x="998" y="52"/>
                  </a:moveTo>
                  <a:lnTo>
                    <a:pt x="1020" y="51"/>
                  </a:lnTo>
                  <a:lnTo>
                    <a:pt x="1020" y="57"/>
                  </a:lnTo>
                  <a:lnTo>
                    <a:pt x="998" y="58"/>
                  </a:lnTo>
                  <a:lnTo>
                    <a:pt x="998" y="52"/>
                  </a:lnTo>
                  <a:close/>
                  <a:moveTo>
                    <a:pt x="1030" y="51"/>
                  </a:moveTo>
                  <a:lnTo>
                    <a:pt x="1052" y="50"/>
                  </a:lnTo>
                  <a:lnTo>
                    <a:pt x="1052" y="55"/>
                  </a:lnTo>
                  <a:lnTo>
                    <a:pt x="1031" y="56"/>
                  </a:lnTo>
                  <a:lnTo>
                    <a:pt x="1030" y="51"/>
                  </a:lnTo>
                  <a:close/>
                  <a:moveTo>
                    <a:pt x="1062" y="49"/>
                  </a:moveTo>
                  <a:lnTo>
                    <a:pt x="1084" y="48"/>
                  </a:lnTo>
                  <a:lnTo>
                    <a:pt x="1084" y="53"/>
                  </a:lnTo>
                  <a:lnTo>
                    <a:pt x="1062" y="54"/>
                  </a:lnTo>
                  <a:lnTo>
                    <a:pt x="1062" y="49"/>
                  </a:lnTo>
                  <a:close/>
                  <a:moveTo>
                    <a:pt x="1094" y="47"/>
                  </a:moveTo>
                  <a:lnTo>
                    <a:pt x="1116" y="46"/>
                  </a:lnTo>
                  <a:lnTo>
                    <a:pt x="1116" y="51"/>
                  </a:lnTo>
                  <a:lnTo>
                    <a:pt x="1095" y="53"/>
                  </a:lnTo>
                  <a:lnTo>
                    <a:pt x="1094" y="47"/>
                  </a:lnTo>
                  <a:close/>
                  <a:moveTo>
                    <a:pt x="1126" y="46"/>
                  </a:moveTo>
                  <a:lnTo>
                    <a:pt x="1148" y="44"/>
                  </a:lnTo>
                  <a:lnTo>
                    <a:pt x="1148" y="50"/>
                  </a:lnTo>
                  <a:lnTo>
                    <a:pt x="1127" y="51"/>
                  </a:lnTo>
                  <a:lnTo>
                    <a:pt x="1126" y="46"/>
                  </a:lnTo>
                  <a:close/>
                  <a:moveTo>
                    <a:pt x="1158" y="44"/>
                  </a:moveTo>
                  <a:lnTo>
                    <a:pt x="1180" y="43"/>
                  </a:lnTo>
                  <a:lnTo>
                    <a:pt x="1180" y="48"/>
                  </a:lnTo>
                  <a:lnTo>
                    <a:pt x="1159" y="49"/>
                  </a:lnTo>
                  <a:lnTo>
                    <a:pt x="1158" y="44"/>
                  </a:lnTo>
                  <a:close/>
                  <a:moveTo>
                    <a:pt x="1190" y="42"/>
                  </a:moveTo>
                  <a:lnTo>
                    <a:pt x="1212" y="41"/>
                  </a:lnTo>
                  <a:lnTo>
                    <a:pt x="1212" y="46"/>
                  </a:lnTo>
                  <a:lnTo>
                    <a:pt x="1191" y="47"/>
                  </a:lnTo>
                  <a:lnTo>
                    <a:pt x="1190" y="42"/>
                  </a:lnTo>
                  <a:close/>
                  <a:moveTo>
                    <a:pt x="1223" y="40"/>
                  </a:moveTo>
                  <a:lnTo>
                    <a:pt x="1244" y="39"/>
                  </a:lnTo>
                  <a:lnTo>
                    <a:pt x="1244" y="45"/>
                  </a:lnTo>
                  <a:lnTo>
                    <a:pt x="1223" y="46"/>
                  </a:lnTo>
                  <a:lnTo>
                    <a:pt x="1223" y="40"/>
                  </a:lnTo>
                  <a:close/>
                  <a:moveTo>
                    <a:pt x="1254" y="39"/>
                  </a:moveTo>
                  <a:lnTo>
                    <a:pt x="1276" y="38"/>
                  </a:lnTo>
                  <a:lnTo>
                    <a:pt x="1276" y="43"/>
                  </a:lnTo>
                  <a:lnTo>
                    <a:pt x="1255" y="44"/>
                  </a:lnTo>
                  <a:lnTo>
                    <a:pt x="1254" y="39"/>
                  </a:lnTo>
                  <a:close/>
                  <a:moveTo>
                    <a:pt x="1287" y="37"/>
                  </a:moveTo>
                  <a:lnTo>
                    <a:pt x="1308" y="36"/>
                  </a:lnTo>
                  <a:lnTo>
                    <a:pt x="1308" y="41"/>
                  </a:lnTo>
                  <a:lnTo>
                    <a:pt x="1287" y="42"/>
                  </a:lnTo>
                  <a:lnTo>
                    <a:pt x="1287" y="37"/>
                  </a:lnTo>
                  <a:close/>
                  <a:moveTo>
                    <a:pt x="1319" y="35"/>
                  </a:moveTo>
                  <a:lnTo>
                    <a:pt x="1340" y="34"/>
                  </a:lnTo>
                  <a:lnTo>
                    <a:pt x="1340" y="39"/>
                  </a:lnTo>
                  <a:lnTo>
                    <a:pt x="1319" y="41"/>
                  </a:lnTo>
                  <a:lnTo>
                    <a:pt x="1319" y="35"/>
                  </a:lnTo>
                  <a:close/>
                  <a:moveTo>
                    <a:pt x="1351" y="33"/>
                  </a:moveTo>
                  <a:lnTo>
                    <a:pt x="1372" y="32"/>
                  </a:lnTo>
                  <a:lnTo>
                    <a:pt x="1372" y="38"/>
                  </a:lnTo>
                  <a:lnTo>
                    <a:pt x="1351" y="39"/>
                  </a:lnTo>
                  <a:lnTo>
                    <a:pt x="1351" y="33"/>
                  </a:lnTo>
                  <a:close/>
                  <a:moveTo>
                    <a:pt x="1383" y="32"/>
                  </a:moveTo>
                  <a:lnTo>
                    <a:pt x="1404" y="30"/>
                  </a:lnTo>
                  <a:lnTo>
                    <a:pt x="1405" y="36"/>
                  </a:lnTo>
                  <a:lnTo>
                    <a:pt x="1383" y="37"/>
                  </a:lnTo>
                  <a:lnTo>
                    <a:pt x="1383" y="32"/>
                  </a:lnTo>
                  <a:close/>
                  <a:moveTo>
                    <a:pt x="1415" y="30"/>
                  </a:moveTo>
                  <a:lnTo>
                    <a:pt x="1436" y="29"/>
                  </a:lnTo>
                  <a:lnTo>
                    <a:pt x="1436" y="34"/>
                  </a:lnTo>
                  <a:lnTo>
                    <a:pt x="1415" y="35"/>
                  </a:lnTo>
                  <a:lnTo>
                    <a:pt x="1415" y="30"/>
                  </a:lnTo>
                  <a:close/>
                  <a:moveTo>
                    <a:pt x="1447" y="28"/>
                  </a:moveTo>
                  <a:lnTo>
                    <a:pt x="1468" y="27"/>
                  </a:lnTo>
                  <a:lnTo>
                    <a:pt x="1469" y="32"/>
                  </a:lnTo>
                  <a:lnTo>
                    <a:pt x="1447" y="33"/>
                  </a:lnTo>
                  <a:lnTo>
                    <a:pt x="1447" y="28"/>
                  </a:lnTo>
                  <a:close/>
                  <a:moveTo>
                    <a:pt x="1479" y="26"/>
                  </a:moveTo>
                  <a:lnTo>
                    <a:pt x="1500" y="25"/>
                  </a:lnTo>
                  <a:lnTo>
                    <a:pt x="1501" y="31"/>
                  </a:lnTo>
                  <a:lnTo>
                    <a:pt x="1479" y="32"/>
                  </a:lnTo>
                  <a:lnTo>
                    <a:pt x="1479" y="26"/>
                  </a:lnTo>
                  <a:close/>
                  <a:moveTo>
                    <a:pt x="1511" y="25"/>
                  </a:moveTo>
                  <a:lnTo>
                    <a:pt x="1532" y="24"/>
                  </a:lnTo>
                  <a:lnTo>
                    <a:pt x="1533" y="29"/>
                  </a:lnTo>
                  <a:lnTo>
                    <a:pt x="1511" y="30"/>
                  </a:lnTo>
                  <a:lnTo>
                    <a:pt x="1511" y="25"/>
                  </a:lnTo>
                  <a:close/>
                  <a:moveTo>
                    <a:pt x="1543" y="23"/>
                  </a:moveTo>
                  <a:lnTo>
                    <a:pt x="1565" y="22"/>
                  </a:lnTo>
                  <a:lnTo>
                    <a:pt x="1565" y="27"/>
                  </a:lnTo>
                  <a:lnTo>
                    <a:pt x="1543" y="28"/>
                  </a:lnTo>
                  <a:lnTo>
                    <a:pt x="1543" y="23"/>
                  </a:lnTo>
                  <a:close/>
                  <a:moveTo>
                    <a:pt x="1575" y="21"/>
                  </a:moveTo>
                  <a:lnTo>
                    <a:pt x="1597" y="20"/>
                  </a:lnTo>
                  <a:lnTo>
                    <a:pt x="1597" y="25"/>
                  </a:lnTo>
                  <a:lnTo>
                    <a:pt x="1576" y="27"/>
                  </a:lnTo>
                  <a:lnTo>
                    <a:pt x="1575" y="21"/>
                  </a:lnTo>
                  <a:close/>
                  <a:moveTo>
                    <a:pt x="1607" y="19"/>
                  </a:moveTo>
                  <a:lnTo>
                    <a:pt x="1629" y="18"/>
                  </a:lnTo>
                  <a:lnTo>
                    <a:pt x="1629" y="24"/>
                  </a:lnTo>
                  <a:lnTo>
                    <a:pt x="1607" y="25"/>
                  </a:lnTo>
                  <a:lnTo>
                    <a:pt x="1607" y="19"/>
                  </a:lnTo>
                  <a:close/>
                  <a:moveTo>
                    <a:pt x="1639" y="18"/>
                  </a:moveTo>
                  <a:lnTo>
                    <a:pt x="1661" y="17"/>
                  </a:lnTo>
                  <a:lnTo>
                    <a:pt x="1661" y="22"/>
                  </a:lnTo>
                  <a:lnTo>
                    <a:pt x="1640" y="23"/>
                  </a:lnTo>
                  <a:lnTo>
                    <a:pt x="1639" y="18"/>
                  </a:lnTo>
                  <a:close/>
                  <a:moveTo>
                    <a:pt x="1671" y="16"/>
                  </a:moveTo>
                  <a:lnTo>
                    <a:pt x="1693" y="15"/>
                  </a:lnTo>
                  <a:lnTo>
                    <a:pt x="1693" y="20"/>
                  </a:lnTo>
                  <a:lnTo>
                    <a:pt x="1672" y="21"/>
                  </a:lnTo>
                  <a:lnTo>
                    <a:pt x="1671" y="16"/>
                  </a:lnTo>
                  <a:close/>
                  <a:moveTo>
                    <a:pt x="1703" y="14"/>
                  </a:moveTo>
                  <a:lnTo>
                    <a:pt x="1725" y="13"/>
                  </a:lnTo>
                  <a:lnTo>
                    <a:pt x="1725" y="18"/>
                  </a:lnTo>
                  <a:lnTo>
                    <a:pt x="1704" y="20"/>
                  </a:lnTo>
                  <a:lnTo>
                    <a:pt x="1703" y="14"/>
                  </a:lnTo>
                  <a:close/>
                  <a:moveTo>
                    <a:pt x="1735" y="13"/>
                  </a:moveTo>
                  <a:lnTo>
                    <a:pt x="1757" y="11"/>
                  </a:lnTo>
                  <a:lnTo>
                    <a:pt x="1757" y="17"/>
                  </a:lnTo>
                  <a:lnTo>
                    <a:pt x="1736" y="18"/>
                  </a:lnTo>
                  <a:lnTo>
                    <a:pt x="1735" y="13"/>
                  </a:lnTo>
                  <a:close/>
                  <a:moveTo>
                    <a:pt x="1768" y="11"/>
                  </a:moveTo>
                  <a:lnTo>
                    <a:pt x="1789" y="10"/>
                  </a:lnTo>
                  <a:lnTo>
                    <a:pt x="1789" y="15"/>
                  </a:lnTo>
                  <a:lnTo>
                    <a:pt x="1768" y="16"/>
                  </a:lnTo>
                  <a:lnTo>
                    <a:pt x="1768" y="11"/>
                  </a:lnTo>
                  <a:close/>
                  <a:moveTo>
                    <a:pt x="1800" y="9"/>
                  </a:moveTo>
                  <a:lnTo>
                    <a:pt x="1821" y="8"/>
                  </a:lnTo>
                  <a:lnTo>
                    <a:pt x="1821" y="13"/>
                  </a:lnTo>
                  <a:lnTo>
                    <a:pt x="1800" y="14"/>
                  </a:lnTo>
                  <a:lnTo>
                    <a:pt x="1800" y="9"/>
                  </a:lnTo>
                  <a:close/>
                  <a:moveTo>
                    <a:pt x="1832" y="7"/>
                  </a:moveTo>
                  <a:lnTo>
                    <a:pt x="1853" y="6"/>
                  </a:lnTo>
                  <a:lnTo>
                    <a:pt x="1853" y="12"/>
                  </a:lnTo>
                  <a:lnTo>
                    <a:pt x="1832" y="13"/>
                  </a:lnTo>
                  <a:lnTo>
                    <a:pt x="1832" y="7"/>
                  </a:lnTo>
                  <a:close/>
                  <a:moveTo>
                    <a:pt x="1864" y="6"/>
                  </a:moveTo>
                  <a:lnTo>
                    <a:pt x="1885" y="5"/>
                  </a:lnTo>
                  <a:lnTo>
                    <a:pt x="1885" y="10"/>
                  </a:lnTo>
                  <a:lnTo>
                    <a:pt x="1864" y="11"/>
                  </a:lnTo>
                  <a:lnTo>
                    <a:pt x="1864" y="6"/>
                  </a:lnTo>
                  <a:close/>
                  <a:moveTo>
                    <a:pt x="1896" y="4"/>
                  </a:moveTo>
                  <a:lnTo>
                    <a:pt x="1917" y="3"/>
                  </a:lnTo>
                  <a:lnTo>
                    <a:pt x="1918" y="8"/>
                  </a:lnTo>
                  <a:lnTo>
                    <a:pt x="1896" y="9"/>
                  </a:lnTo>
                  <a:lnTo>
                    <a:pt x="1896" y="4"/>
                  </a:lnTo>
                  <a:close/>
                  <a:moveTo>
                    <a:pt x="1928" y="2"/>
                  </a:moveTo>
                  <a:lnTo>
                    <a:pt x="1949" y="1"/>
                  </a:lnTo>
                  <a:lnTo>
                    <a:pt x="1950" y="6"/>
                  </a:lnTo>
                  <a:lnTo>
                    <a:pt x="1928" y="8"/>
                  </a:lnTo>
                  <a:lnTo>
                    <a:pt x="1928" y="2"/>
                  </a:lnTo>
                  <a:close/>
                  <a:moveTo>
                    <a:pt x="1960" y="0"/>
                  </a:moveTo>
                  <a:lnTo>
                    <a:pt x="1969" y="0"/>
                  </a:lnTo>
                  <a:lnTo>
                    <a:pt x="1969" y="5"/>
                  </a:lnTo>
                  <a:lnTo>
                    <a:pt x="1960" y="6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576"/>
            <p:cNvSpPr>
              <a:spLocks noChangeShapeType="1"/>
            </p:cNvSpPr>
            <p:nvPr/>
          </p:nvSpPr>
          <p:spPr bwMode="auto">
            <a:xfrm flipH="1">
              <a:off x="1793081" y="1905001"/>
              <a:ext cx="171450" cy="236538"/>
            </a:xfrm>
            <a:prstGeom prst="line">
              <a:avLst/>
            </a:prstGeom>
            <a:noFill/>
            <a:ln w="19050" cap="sq">
              <a:solidFill>
                <a:srgbClr val="249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577"/>
            <p:cNvSpPr>
              <a:spLocks/>
            </p:cNvSpPr>
            <p:nvPr/>
          </p:nvSpPr>
          <p:spPr bwMode="auto">
            <a:xfrm>
              <a:off x="1931193" y="1839913"/>
              <a:ext cx="79375" cy="90488"/>
            </a:xfrm>
            <a:custGeom>
              <a:avLst/>
              <a:gdLst>
                <a:gd name="T0" fmla="*/ 0 w 50"/>
                <a:gd name="T1" fmla="*/ 27 h 57"/>
                <a:gd name="T2" fmla="*/ 50 w 50"/>
                <a:gd name="T3" fmla="*/ 0 h 57"/>
                <a:gd name="T4" fmla="*/ 41 w 50"/>
                <a:gd name="T5" fmla="*/ 57 h 57"/>
                <a:gd name="T6" fmla="*/ 0 w 50"/>
                <a:gd name="T7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0" y="27"/>
                  </a:moveTo>
                  <a:lnTo>
                    <a:pt x="50" y="0"/>
                  </a:lnTo>
                  <a:lnTo>
                    <a:pt x="41" y="5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249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578"/>
            <p:cNvSpPr>
              <a:spLocks noChangeArrowheads="1"/>
            </p:cNvSpPr>
            <p:nvPr/>
          </p:nvSpPr>
          <p:spPr bwMode="auto">
            <a:xfrm>
              <a:off x="1564482" y="2124076"/>
              <a:ext cx="30136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Base </a:t>
              </a:r>
              <a:endParaRPr lang="en-US" altLang="en-US"/>
            </a:p>
          </p:txBody>
        </p:sp>
        <p:sp>
          <p:nvSpPr>
            <p:cNvPr id="382" name="Rectangle 579"/>
            <p:cNvSpPr>
              <a:spLocks noChangeArrowheads="1"/>
            </p:cNvSpPr>
            <p:nvPr/>
          </p:nvSpPr>
          <p:spPr bwMode="auto">
            <a:xfrm>
              <a:off x="1493043" y="2287588"/>
              <a:ext cx="41838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Pointer</a:t>
              </a:r>
              <a:endParaRPr lang="en-US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07560" y="3768720"/>
            <a:ext cx="5589587" cy="913353"/>
            <a:chOff x="1783557" y="3768726"/>
            <a:chExt cx="5589586" cy="91335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84" name="Freeform 219"/>
            <p:cNvSpPr>
              <a:spLocks/>
            </p:cNvSpPr>
            <p:nvPr/>
          </p:nvSpPr>
          <p:spPr bwMode="auto">
            <a:xfrm>
              <a:off x="6114256" y="3783013"/>
              <a:ext cx="33338" cy="252413"/>
            </a:xfrm>
            <a:custGeom>
              <a:avLst/>
              <a:gdLst>
                <a:gd name="T0" fmla="*/ 2 w 21"/>
                <a:gd name="T1" fmla="*/ 0 h 159"/>
                <a:gd name="T2" fmla="*/ 0 w 21"/>
                <a:gd name="T3" fmla="*/ 159 h 159"/>
                <a:gd name="T4" fmla="*/ 20 w 21"/>
                <a:gd name="T5" fmla="*/ 159 h 159"/>
                <a:gd name="T6" fmla="*/ 21 w 21"/>
                <a:gd name="T7" fmla="*/ 1 h 159"/>
                <a:gd name="T8" fmla="*/ 2 w 21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9">
                  <a:moveTo>
                    <a:pt x="2" y="0"/>
                  </a:moveTo>
                  <a:lnTo>
                    <a:pt x="0" y="159"/>
                  </a:lnTo>
                  <a:lnTo>
                    <a:pt x="20" y="159"/>
                  </a:lnTo>
                  <a:lnTo>
                    <a:pt x="2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rnd">
              <a:solidFill>
                <a:srgbClr val="92A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222"/>
            <p:cNvSpPr>
              <a:spLocks/>
            </p:cNvSpPr>
            <p:nvPr/>
          </p:nvSpPr>
          <p:spPr bwMode="auto">
            <a:xfrm>
              <a:off x="3129756" y="3768726"/>
              <a:ext cx="36513" cy="269875"/>
            </a:xfrm>
            <a:custGeom>
              <a:avLst/>
              <a:gdLst>
                <a:gd name="T0" fmla="*/ 20 w 23"/>
                <a:gd name="T1" fmla="*/ 0 h 170"/>
                <a:gd name="T2" fmla="*/ 23 w 23"/>
                <a:gd name="T3" fmla="*/ 169 h 170"/>
                <a:gd name="T4" fmla="*/ 3 w 23"/>
                <a:gd name="T5" fmla="*/ 170 h 170"/>
                <a:gd name="T6" fmla="*/ 0 w 23"/>
                <a:gd name="T7" fmla="*/ 0 h 170"/>
                <a:gd name="T8" fmla="*/ 20 w 23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70">
                  <a:moveTo>
                    <a:pt x="20" y="0"/>
                  </a:moveTo>
                  <a:lnTo>
                    <a:pt x="23" y="169"/>
                  </a:lnTo>
                  <a:lnTo>
                    <a:pt x="3" y="17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rnd">
              <a:solidFill>
                <a:srgbClr val="92A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783557" y="4019551"/>
              <a:ext cx="5589586" cy="662531"/>
              <a:chOff x="1783557" y="4019551"/>
              <a:chExt cx="5589586" cy="662531"/>
            </a:xfrm>
            <a:grpFill/>
          </p:grpSpPr>
          <p:sp>
            <p:nvSpPr>
              <p:cNvPr id="385" name="Freeform 220"/>
              <p:cNvSpPr>
                <a:spLocks/>
              </p:cNvSpPr>
              <p:nvPr/>
            </p:nvSpPr>
            <p:spPr bwMode="auto">
              <a:xfrm>
                <a:off x="6082506" y="4019551"/>
                <a:ext cx="93663" cy="92075"/>
              </a:xfrm>
              <a:custGeom>
                <a:avLst/>
                <a:gdLst>
                  <a:gd name="T0" fmla="*/ 0 w 59"/>
                  <a:gd name="T1" fmla="*/ 0 h 58"/>
                  <a:gd name="T2" fmla="*/ 29 w 59"/>
                  <a:gd name="T3" fmla="*/ 58 h 58"/>
                  <a:gd name="T4" fmla="*/ 59 w 59"/>
                  <a:gd name="T5" fmla="*/ 0 h 58"/>
                  <a:gd name="T6" fmla="*/ 0 w 5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8">
                    <a:moveTo>
                      <a:pt x="0" y="0"/>
                    </a:moveTo>
                    <a:lnTo>
                      <a:pt x="29" y="58"/>
                    </a:lnTo>
                    <a:lnTo>
                      <a:pt x="59" y="0"/>
                    </a:lnTo>
                    <a:lnTo>
                      <a:pt x="0" y="0"/>
                    </a:lnTo>
                  </a:path>
                </a:pathLst>
              </a:custGeom>
              <a:grpFill/>
              <a:ln w="0" cap="rnd">
                <a:solidFill>
                  <a:srgbClr val="92A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23"/>
              <p:cNvSpPr>
                <a:spLocks/>
              </p:cNvSpPr>
              <p:nvPr/>
            </p:nvSpPr>
            <p:spPr bwMode="auto">
              <a:xfrm>
                <a:off x="3102768" y="4022726"/>
                <a:ext cx="93663" cy="92075"/>
              </a:xfrm>
              <a:custGeom>
                <a:avLst/>
                <a:gdLst>
                  <a:gd name="T0" fmla="*/ 59 w 59"/>
                  <a:gd name="T1" fmla="*/ 0 h 58"/>
                  <a:gd name="T2" fmla="*/ 31 w 59"/>
                  <a:gd name="T3" fmla="*/ 58 h 58"/>
                  <a:gd name="T4" fmla="*/ 0 w 59"/>
                  <a:gd name="T5" fmla="*/ 0 h 58"/>
                  <a:gd name="T6" fmla="*/ 59 w 5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8">
                    <a:moveTo>
                      <a:pt x="59" y="0"/>
                    </a:moveTo>
                    <a:lnTo>
                      <a:pt x="31" y="58"/>
                    </a:ln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grpFill/>
              <a:ln w="0" cap="rnd">
                <a:solidFill>
                  <a:srgbClr val="92A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Rectangle 362"/>
              <p:cNvSpPr>
                <a:spLocks noChangeArrowheads="1"/>
              </p:cNvSpPr>
              <p:nvPr/>
            </p:nvSpPr>
            <p:spPr bwMode="auto">
              <a:xfrm>
                <a:off x="1888331" y="4114801"/>
                <a:ext cx="5429250" cy="546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" name="Rectangle 363"/>
              <p:cNvSpPr>
                <a:spLocks noChangeArrowheads="1"/>
              </p:cNvSpPr>
              <p:nvPr/>
            </p:nvSpPr>
            <p:spPr bwMode="auto">
              <a:xfrm>
                <a:off x="1888331" y="4114801"/>
                <a:ext cx="5429250" cy="546100"/>
              </a:xfrm>
              <a:prstGeom prst="rect">
                <a:avLst/>
              </a:prstGeom>
              <a:grpFill/>
              <a:ln w="22225" cap="rnd">
                <a:solidFill>
                  <a:srgbClr val="006E7A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Rectangle 364"/>
              <p:cNvSpPr>
                <a:spLocks noChangeArrowheads="1"/>
              </p:cNvSpPr>
              <p:nvPr/>
            </p:nvSpPr>
            <p:spPr bwMode="auto">
              <a:xfrm>
                <a:off x="2588418" y="4146551"/>
                <a:ext cx="4210511" cy="2462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latin typeface="Calibri" panose="020F0502020204030204" pitchFamily="34" charset="0"/>
                  </a:rPr>
                  <a:t>Translation of </a:t>
                </a:r>
                <a:r>
                  <a:rPr lang="en-US" altLang="en-US" sz="1600" b="1" dirty="0">
                    <a:latin typeface="Calibri" panose="020F0502020204030204" pitchFamily="34" charset="0"/>
                  </a:rPr>
                  <a:t>G</a:t>
                </a:r>
                <a:r>
                  <a:rPr lang="en-US" altLang="en-US" sz="1600" dirty="0">
                    <a:latin typeface="Calibri" panose="020F0502020204030204" pitchFamily="34" charset="0"/>
                  </a:rPr>
                  <a:t>lobal </a:t>
                </a:r>
                <a:r>
                  <a:rPr lang="en-US" altLang="en-US" sz="1600" b="1" dirty="0">
                    <a:latin typeface="Calibri" panose="020F0502020204030204" pitchFamily="34" charset="0"/>
                  </a:rPr>
                  <a:t>E</a:t>
                </a:r>
                <a:r>
                  <a:rPr lang="en-US" altLang="en-US" sz="1600" dirty="0">
                    <a:latin typeface="Calibri" panose="020F0502020204030204" pitchFamily="34" charset="0"/>
                  </a:rPr>
                  <a:t>dge </a:t>
                </a:r>
                <a:r>
                  <a:rPr lang="en-US" altLang="en-US" sz="1600" b="1" dirty="0">
                    <a:latin typeface="Calibri" panose="020F0502020204030204" pitchFamily="34" charset="0"/>
                  </a:rPr>
                  <a:t>S</a:t>
                </a:r>
                <a:r>
                  <a:rPr lang="en-US" altLang="en-US" sz="1600" dirty="0">
                    <a:latin typeface="Calibri" panose="020F0502020204030204" pitchFamily="34" charset="0"/>
                  </a:rPr>
                  <a:t>tart to </a:t>
                </a:r>
                <a:r>
                  <a:rPr lang="en-US" altLang="en-US" sz="1600" b="1" dirty="0">
                    <a:latin typeface="Calibri" panose="020F0502020204030204" pitchFamily="34" charset="0"/>
                  </a:rPr>
                  <a:t>L</a:t>
                </a:r>
                <a:r>
                  <a:rPr lang="en-US" altLang="en-US" sz="1600" dirty="0">
                    <a:latin typeface="Calibri" panose="020F0502020204030204" pitchFamily="34" charset="0"/>
                  </a:rPr>
                  <a:t>ocal </a:t>
                </a:r>
                <a:r>
                  <a:rPr lang="en-US" altLang="en-US" sz="1600" b="1" dirty="0">
                    <a:latin typeface="Calibri" panose="020F0502020204030204" pitchFamily="34" charset="0"/>
                  </a:rPr>
                  <a:t>E</a:t>
                </a:r>
                <a:r>
                  <a:rPr lang="en-US" altLang="en-US" sz="1600" dirty="0">
                    <a:latin typeface="Calibri" panose="020F0502020204030204" pitchFamily="34" charset="0"/>
                  </a:rPr>
                  <a:t>dge </a:t>
                </a:r>
                <a:r>
                  <a:rPr lang="en-US" altLang="en-US" sz="1600" b="1" dirty="0">
                    <a:latin typeface="Calibri" panose="020F0502020204030204" pitchFamily="34" charset="0"/>
                  </a:rPr>
                  <a:t>S</a:t>
                </a:r>
                <a:r>
                  <a:rPr lang="en-US" altLang="en-US" sz="1600" dirty="0">
                    <a:latin typeface="Calibri" panose="020F0502020204030204" pitchFamily="34" charset="0"/>
                  </a:rPr>
                  <a:t>tart</a:t>
                </a:r>
                <a:endParaRPr lang="en-US" altLang="en-US" dirty="0"/>
              </a:p>
            </p:txBody>
          </p:sp>
          <p:sp>
            <p:nvSpPr>
              <p:cNvPr id="530" name="Rectangle 365"/>
              <p:cNvSpPr>
                <a:spLocks noChangeArrowheads="1"/>
              </p:cNvSpPr>
              <p:nvPr/>
            </p:nvSpPr>
            <p:spPr bwMode="auto">
              <a:xfrm>
                <a:off x="3699667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1" name="Rectangle 366"/>
              <p:cNvSpPr>
                <a:spLocks noChangeArrowheads="1"/>
              </p:cNvSpPr>
              <p:nvPr/>
            </p:nvSpPr>
            <p:spPr bwMode="auto">
              <a:xfrm>
                <a:off x="3853655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2" name="Rectangle 367"/>
              <p:cNvSpPr>
                <a:spLocks noChangeArrowheads="1"/>
              </p:cNvSpPr>
              <p:nvPr/>
            </p:nvSpPr>
            <p:spPr bwMode="auto">
              <a:xfrm>
                <a:off x="4291806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3" name="Rectangle 368"/>
              <p:cNvSpPr>
                <a:spLocks noChangeArrowheads="1"/>
              </p:cNvSpPr>
              <p:nvPr/>
            </p:nvSpPr>
            <p:spPr bwMode="auto">
              <a:xfrm>
                <a:off x="4402931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4" name="Rectangle 369"/>
              <p:cNvSpPr>
                <a:spLocks noChangeArrowheads="1"/>
              </p:cNvSpPr>
              <p:nvPr/>
            </p:nvSpPr>
            <p:spPr bwMode="auto">
              <a:xfrm>
                <a:off x="4750592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6" name="Rectangle 371"/>
              <p:cNvSpPr>
                <a:spLocks noChangeArrowheads="1"/>
              </p:cNvSpPr>
              <p:nvPr/>
            </p:nvSpPr>
            <p:spPr bwMode="auto">
              <a:xfrm>
                <a:off x="5239543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8" name="Rectangle 373"/>
              <p:cNvSpPr>
                <a:spLocks noChangeArrowheads="1"/>
              </p:cNvSpPr>
              <p:nvPr/>
            </p:nvSpPr>
            <p:spPr bwMode="auto">
              <a:xfrm>
                <a:off x="5534818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9" name="Rectangle 374"/>
              <p:cNvSpPr>
                <a:spLocks noChangeArrowheads="1"/>
              </p:cNvSpPr>
              <p:nvPr/>
            </p:nvSpPr>
            <p:spPr bwMode="auto">
              <a:xfrm>
                <a:off x="5907881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0" name="Rectangle 375"/>
              <p:cNvSpPr>
                <a:spLocks noChangeArrowheads="1"/>
              </p:cNvSpPr>
              <p:nvPr/>
            </p:nvSpPr>
            <p:spPr bwMode="auto">
              <a:xfrm>
                <a:off x="6023768" y="4137026"/>
                <a:ext cx="65" cy="27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3" name="TextBox 582"/>
                  <p:cNvSpPr txBox="1"/>
                  <p:nvPr/>
                </p:nvSpPr>
                <p:spPr>
                  <a:xfrm>
                    <a:off x="1783557" y="4312749"/>
                    <a:ext cx="5589586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𝐿𝐸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𝐺𝐸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%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𝐸𝑑𝑔𝑒𝐴𝑟𝑟𝑎𝑦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83" name="TextBox 5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3557" y="4312749"/>
                    <a:ext cx="5589586" cy="36933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3109119" y="4635508"/>
            <a:ext cx="6121400" cy="1622425"/>
            <a:chOff x="1585118" y="4635501"/>
            <a:chExt cx="6121400" cy="1622425"/>
          </a:xfrm>
        </p:grpSpPr>
        <p:sp>
          <p:nvSpPr>
            <p:cNvPr id="389" name="Freeform 224"/>
            <p:cNvSpPr>
              <a:spLocks noEditPoints="1"/>
            </p:cNvSpPr>
            <p:nvPr/>
          </p:nvSpPr>
          <p:spPr bwMode="auto">
            <a:xfrm>
              <a:off x="6082506" y="4649788"/>
              <a:ext cx="93663" cy="317500"/>
            </a:xfrm>
            <a:custGeom>
              <a:avLst/>
              <a:gdLst>
                <a:gd name="T0" fmla="*/ 22 w 59"/>
                <a:gd name="T1" fmla="*/ 0 h 200"/>
                <a:gd name="T2" fmla="*/ 20 w 59"/>
                <a:gd name="T3" fmla="*/ 152 h 200"/>
                <a:gd name="T4" fmla="*/ 40 w 59"/>
                <a:gd name="T5" fmla="*/ 152 h 200"/>
                <a:gd name="T6" fmla="*/ 41 w 59"/>
                <a:gd name="T7" fmla="*/ 0 h 200"/>
                <a:gd name="T8" fmla="*/ 22 w 59"/>
                <a:gd name="T9" fmla="*/ 0 h 200"/>
                <a:gd name="T10" fmla="*/ 0 w 59"/>
                <a:gd name="T11" fmla="*/ 143 h 200"/>
                <a:gd name="T12" fmla="*/ 29 w 59"/>
                <a:gd name="T13" fmla="*/ 200 h 200"/>
                <a:gd name="T14" fmla="*/ 59 w 59"/>
                <a:gd name="T15" fmla="*/ 143 h 200"/>
                <a:gd name="T16" fmla="*/ 0 w 59"/>
                <a:gd name="T17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00">
                  <a:moveTo>
                    <a:pt x="22" y="0"/>
                  </a:moveTo>
                  <a:lnTo>
                    <a:pt x="20" y="152"/>
                  </a:lnTo>
                  <a:lnTo>
                    <a:pt x="40" y="152"/>
                  </a:lnTo>
                  <a:lnTo>
                    <a:pt x="41" y="0"/>
                  </a:lnTo>
                  <a:lnTo>
                    <a:pt x="22" y="0"/>
                  </a:lnTo>
                  <a:close/>
                  <a:moveTo>
                    <a:pt x="0" y="143"/>
                  </a:moveTo>
                  <a:lnTo>
                    <a:pt x="29" y="200"/>
                  </a:lnTo>
                  <a:lnTo>
                    <a:pt x="59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92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225"/>
            <p:cNvSpPr>
              <a:spLocks/>
            </p:cNvSpPr>
            <p:nvPr/>
          </p:nvSpPr>
          <p:spPr bwMode="auto">
            <a:xfrm>
              <a:off x="6114256" y="4649788"/>
              <a:ext cx="33338" cy="241300"/>
            </a:xfrm>
            <a:custGeom>
              <a:avLst/>
              <a:gdLst>
                <a:gd name="T0" fmla="*/ 2 w 21"/>
                <a:gd name="T1" fmla="*/ 0 h 152"/>
                <a:gd name="T2" fmla="*/ 0 w 21"/>
                <a:gd name="T3" fmla="*/ 152 h 152"/>
                <a:gd name="T4" fmla="*/ 20 w 21"/>
                <a:gd name="T5" fmla="*/ 152 h 152"/>
                <a:gd name="T6" fmla="*/ 21 w 21"/>
                <a:gd name="T7" fmla="*/ 0 h 152"/>
                <a:gd name="T8" fmla="*/ 2 w 21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2">
                  <a:moveTo>
                    <a:pt x="2" y="0"/>
                  </a:moveTo>
                  <a:lnTo>
                    <a:pt x="0" y="152"/>
                  </a:lnTo>
                  <a:lnTo>
                    <a:pt x="20" y="152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0" cap="rnd">
              <a:solidFill>
                <a:srgbClr val="92A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226"/>
            <p:cNvSpPr>
              <a:spLocks/>
            </p:cNvSpPr>
            <p:nvPr/>
          </p:nvSpPr>
          <p:spPr bwMode="auto">
            <a:xfrm>
              <a:off x="6082506" y="4876801"/>
              <a:ext cx="93663" cy="90488"/>
            </a:xfrm>
            <a:custGeom>
              <a:avLst/>
              <a:gdLst>
                <a:gd name="T0" fmla="*/ 0 w 59"/>
                <a:gd name="T1" fmla="*/ 0 h 57"/>
                <a:gd name="T2" fmla="*/ 29 w 59"/>
                <a:gd name="T3" fmla="*/ 57 h 57"/>
                <a:gd name="T4" fmla="*/ 59 w 59"/>
                <a:gd name="T5" fmla="*/ 0 h 57"/>
                <a:gd name="T6" fmla="*/ 0 w 59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7">
                  <a:moveTo>
                    <a:pt x="0" y="0"/>
                  </a:moveTo>
                  <a:lnTo>
                    <a:pt x="29" y="57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92A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227"/>
            <p:cNvSpPr>
              <a:spLocks noEditPoints="1"/>
            </p:cNvSpPr>
            <p:nvPr/>
          </p:nvSpPr>
          <p:spPr bwMode="auto">
            <a:xfrm>
              <a:off x="3102768" y="4635501"/>
              <a:ext cx="93663" cy="334963"/>
            </a:xfrm>
            <a:custGeom>
              <a:avLst/>
              <a:gdLst>
                <a:gd name="T0" fmla="*/ 37 w 59"/>
                <a:gd name="T1" fmla="*/ 0 h 211"/>
                <a:gd name="T2" fmla="*/ 40 w 59"/>
                <a:gd name="T3" fmla="*/ 163 h 211"/>
                <a:gd name="T4" fmla="*/ 20 w 59"/>
                <a:gd name="T5" fmla="*/ 163 h 211"/>
                <a:gd name="T6" fmla="*/ 17 w 59"/>
                <a:gd name="T7" fmla="*/ 0 h 211"/>
                <a:gd name="T8" fmla="*/ 37 w 59"/>
                <a:gd name="T9" fmla="*/ 0 h 211"/>
                <a:gd name="T10" fmla="*/ 59 w 59"/>
                <a:gd name="T11" fmla="*/ 153 h 211"/>
                <a:gd name="T12" fmla="*/ 31 w 59"/>
                <a:gd name="T13" fmla="*/ 211 h 211"/>
                <a:gd name="T14" fmla="*/ 0 w 59"/>
                <a:gd name="T15" fmla="*/ 154 h 211"/>
                <a:gd name="T16" fmla="*/ 59 w 59"/>
                <a:gd name="T17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11">
                  <a:moveTo>
                    <a:pt x="37" y="0"/>
                  </a:moveTo>
                  <a:lnTo>
                    <a:pt x="40" y="163"/>
                  </a:lnTo>
                  <a:lnTo>
                    <a:pt x="20" y="163"/>
                  </a:lnTo>
                  <a:lnTo>
                    <a:pt x="17" y="0"/>
                  </a:lnTo>
                  <a:lnTo>
                    <a:pt x="37" y="0"/>
                  </a:lnTo>
                  <a:close/>
                  <a:moveTo>
                    <a:pt x="59" y="153"/>
                  </a:moveTo>
                  <a:lnTo>
                    <a:pt x="31" y="211"/>
                  </a:lnTo>
                  <a:lnTo>
                    <a:pt x="0" y="154"/>
                  </a:lnTo>
                  <a:lnTo>
                    <a:pt x="59" y="153"/>
                  </a:lnTo>
                  <a:close/>
                </a:path>
              </a:pathLst>
            </a:custGeom>
            <a:solidFill>
              <a:srgbClr val="92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228"/>
            <p:cNvSpPr>
              <a:spLocks/>
            </p:cNvSpPr>
            <p:nvPr/>
          </p:nvSpPr>
          <p:spPr bwMode="auto">
            <a:xfrm>
              <a:off x="3129756" y="4635501"/>
              <a:ext cx="36513" cy="258763"/>
            </a:xfrm>
            <a:custGeom>
              <a:avLst/>
              <a:gdLst>
                <a:gd name="T0" fmla="*/ 20 w 23"/>
                <a:gd name="T1" fmla="*/ 0 h 163"/>
                <a:gd name="T2" fmla="*/ 23 w 23"/>
                <a:gd name="T3" fmla="*/ 163 h 163"/>
                <a:gd name="T4" fmla="*/ 3 w 23"/>
                <a:gd name="T5" fmla="*/ 163 h 163"/>
                <a:gd name="T6" fmla="*/ 0 w 23"/>
                <a:gd name="T7" fmla="*/ 0 h 163"/>
                <a:gd name="T8" fmla="*/ 20 w 23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3">
                  <a:moveTo>
                    <a:pt x="20" y="0"/>
                  </a:moveTo>
                  <a:lnTo>
                    <a:pt x="23" y="163"/>
                  </a:lnTo>
                  <a:lnTo>
                    <a:pt x="3" y="163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0" cap="rnd">
              <a:solidFill>
                <a:srgbClr val="92A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229"/>
            <p:cNvSpPr>
              <a:spLocks/>
            </p:cNvSpPr>
            <p:nvPr/>
          </p:nvSpPr>
          <p:spPr bwMode="auto">
            <a:xfrm>
              <a:off x="3102768" y="4878388"/>
              <a:ext cx="93663" cy="92075"/>
            </a:xfrm>
            <a:custGeom>
              <a:avLst/>
              <a:gdLst>
                <a:gd name="T0" fmla="*/ 59 w 59"/>
                <a:gd name="T1" fmla="*/ 0 h 58"/>
                <a:gd name="T2" fmla="*/ 31 w 59"/>
                <a:gd name="T3" fmla="*/ 58 h 58"/>
                <a:gd name="T4" fmla="*/ 0 w 59"/>
                <a:gd name="T5" fmla="*/ 1 h 58"/>
                <a:gd name="T6" fmla="*/ 59 w 5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31" y="58"/>
                  </a:lnTo>
                  <a:lnTo>
                    <a:pt x="0" y="1"/>
                  </a:lnTo>
                  <a:lnTo>
                    <a:pt x="59" y="0"/>
                  </a:lnTo>
                </a:path>
              </a:pathLst>
            </a:custGeom>
            <a:noFill/>
            <a:ln w="0" cap="rnd">
              <a:solidFill>
                <a:srgbClr val="92A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230"/>
            <p:cNvSpPr>
              <a:spLocks noChangeArrowheads="1"/>
            </p:cNvSpPr>
            <p:nvPr/>
          </p:nvSpPr>
          <p:spPr bwMode="auto">
            <a:xfrm>
              <a:off x="1585118" y="4973638"/>
              <a:ext cx="6121400" cy="1284288"/>
            </a:xfrm>
            <a:prstGeom prst="rect">
              <a:avLst/>
            </a:prstGeom>
            <a:solidFill>
              <a:srgbClr val="E3F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231"/>
            <p:cNvSpPr>
              <a:spLocks noChangeArrowheads="1"/>
            </p:cNvSpPr>
            <p:nvPr/>
          </p:nvSpPr>
          <p:spPr bwMode="auto">
            <a:xfrm>
              <a:off x="1585118" y="4973638"/>
              <a:ext cx="6121400" cy="1284288"/>
            </a:xfrm>
            <a:prstGeom prst="rect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316"/>
            <p:cNvSpPr>
              <a:spLocks noChangeArrowheads="1"/>
            </p:cNvSpPr>
            <p:nvPr/>
          </p:nvSpPr>
          <p:spPr bwMode="auto">
            <a:xfrm>
              <a:off x="1696243" y="5262563"/>
              <a:ext cx="298450" cy="219075"/>
            </a:xfrm>
            <a:prstGeom prst="rect">
              <a:avLst/>
            </a:prstGeom>
            <a:solidFill>
              <a:srgbClr val="FCF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317"/>
            <p:cNvSpPr>
              <a:spLocks noChangeArrowheads="1"/>
            </p:cNvSpPr>
            <p:nvPr/>
          </p:nvSpPr>
          <p:spPr bwMode="auto">
            <a:xfrm>
              <a:off x="1994693" y="5262563"/>
              <a:ext cx="300038" cy="219075"/>
            </a:xfrm>
            <a:prstGeom prst="rect">
              <a:avLst/>
            </a:prstGeom>
            <a:solidFill>
              <a:srgbClr val="F8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318"/>
            <p:cNvSpPr>
              <a:spLocks noChangeArrowheads="1"/>
            </p:cNvSpPr>
            <p:nvPr/>
          </p:nvSpPr>
          <p:spPr bwMode="auto">
            <a:xfrm>
              <a:off x="2294731" y="5262563"/>
              <a:ext cx="298450" cy="219075"/>
            </a:xfrm>
            <a:prstGeom prst="rect">
              <a:avLst/>
            </a:prstGeom>
            <a:solidFill>
              <a:srgbClr val="F5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319"/>
            <p:cNvSpPr>
              <a:spLocks noChangeArrowheads="1"/>
            </p:cNvSpPr>
            <p:nvPr/>
          </p:nvSpPr>
          <p:spPr bwMode="auto">
            <a:xfrm>
              <a:off x="2593181" y="5262563"/>
              <a:ext cx="300038" cy="219075"/>
            </a:xfrm>
            <a:prstGeom prst="rect">
              <a:avLst/>
            </a:prstGeom>
            <a:solidFill>
              <a:srgbClr val="DB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320"/>
            <p:cNvSpPr>
              <a:spLocks noChangeShapeType="1"/>
            </p:cNvSpPr>
            <p:nvPr/>
          </p:nvSpPr>
          <p:spPr bwMode="auto">
            <a:xfrm>
              <a:off x="1994693" y="5259388"/>
              <a:ext cx="0" cy="225425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Line 321"/>
            <p:cNvSpPr>
              <a:spLocks noChangeShapeType="1"/>
            </p:cNvSpPr>
            <p:nvPr/>
          </p:nvSpPr>
          <p:spPr bwMode="auto">
            <a:xfrm>
              <a:off x="2294731" y="5259388"/>
              <a:ext cx="0" cy="225425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Line 322"/>
            <p:cNvSpPr>
              <a:spLocks noChangeShapeType="1"/>
            </p:cNvSpPr>
            <p:nvPr/>
          </p:nvSpPr>
          <p:spPr bwMode="auto">
            <a:xfrm>
              <a:off x="2593181" y="5259388"/>
              <a:ext cx="0" cy="225425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Line 323"/>
            <p:cNvSpPr>
              <a:spLocks noChangeShapeType="1"/>
            </p:cNvSpPr>
            <p:nvPr/>
          </p:nvSpPr>
          <p:spPr bwMode="auto">
            <a:xfrm>
              <a:off x="1696243" y="5259388"/>
              <a:ext cx="0" cy="225425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Line 324"/>
            <p:cNvSpPr>
              <a:spLocks noChangeShapeType="1"/>
            </p:cNvSpPr>
            <p:nvPr/>
          </p:nvSpPr>
          <p:spPr bwMode="auto">
            <a:xfrm>
              <a:off x="2893218" y="5259388"/>
              <a:ext cx="0" cy="225425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Line 325"/>
            <p:cNvSpPr>
              <a:spLocks noChangeShapeType="1"/>
            </p:cNvSpPr>
            <p:nvPr/>
          </p:nvSpPr>
          <p:spPr bwMode="auto">
            <a:xfrm>
              <a:off x="1691481" y="5262563"/>
              <a:ext cx="1204913" cy="0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326"/>
            <p:cNvSpPr>
              <a:spLocks noChangeShapeType="1"/>
            </p:cNvSpPr>
            <p:nvPr/>
          </p:nvSpPr>
          <p:spPr bwMode="auto">
            <a:xfrm>
              <a:off x="1691481" y="5481638"/>
              <a:ext cx="1204913" cy="0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327"/>
            <p:cNvSpPr>
              <a:spLocks noChangeArrowheads="1"/>
            </p:cNvSpPr>
            <p:nvPr/>
          </p:nvSpPr>
          <p:spPr bwMode="auto">
            <a:xfrm>
              <a:off x="1834357" y="5318126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0</a:t>
              </a:r>
              <a:endParaRPr lang="en-US" altLang="en-US" dirty="0"/>
            </a:p>
          </p:txBody>
        </p:sp>
        <p:sp>
          <p:nvSpPr>
            <p:cNvPr id="493" name="Rectangle 328"/>
            <p:cNvSpPr>
              <a:spLocks noChangeArrowheads="1"/>
            </p:cNvSpPr>
            <p:nvPr/>
          </p:nvSpPr>
          <p:spPr bwMode="auto">
            <a:xfrm>
              <a:off x="2135981" y="5318126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494" name="Rectangle 329"/>
            <p:cNvSpPr>
              <a:spLocks noChangeArrowheads="1"/>
            </p:cNvSpPr>
            <p:nvPr/>
          </p:nvSpPr>
          <p:spPr bwMode="auto">
            <a:xfrm>
              <a:off x="2431257" y="5318126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495" name="Rectangle 330"/>
            <p:cNvSpPr>
              <a:spLocks noChangeArrowheads="1"/>
            </p:cNvSpPr>
            <p:nvPr/>
          </p:nvSpPr>
          <p:spPr bwMode="auto">
            <a:xfrm>
              <a:off x="2731293" y="5318126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496" name="Rectangle 331"/>
            <p:cNvSpPr>
              <a:spLocks noChangeArrowheads="1"/>
            </p:cNvSpPr>
            <p:nvPr/>
          </p:nvSpPr>
          <p:spPr bwMode="auto">
            <a:xfrm>
              <a:off x="1794669" y="549751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497" name="Rectangle 332"/>
            <p:cNvSpPr>
              <a:spLocks noChangeArrowheads="1"/>
            </p:cNvSpPr>
            <p:nvPr/>
          </p:nvSpPr>
          <p:spPr bwMode="auto">
            <a:xfrm>
              <a:off x="2120106" y="5507038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498" name="Rectangle 333"/>
            <p:cNvSpPr>
              <a:spLocks noChangeArrowheads="1"/>
            </p:cNvSpPr>
            <p:nvPr/>
          </p:nvSpPr>
          <p:spPr bwMode="auto">
            <a:xfrm>
              <a:off x="2440781" y="5502275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en-US"/>
            </a:p>
          </p:txBody>
        </p:sp>
        <p:sp>
          <p:nvSpPr>
            <p:cNvPr id="499" name="Rectangle 334"/>
            <p:cNvSpPr>
              <a:spLocks noChangeArrowheads="1"/>
            </p:cNvSpPr>
            <p:nvPr/>
          </p:nvSpPr>
          <p:spPr bwMode="auto">
            <a:xfrm>
              <a:off x="2742406" y="5502275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US" altLang="en-US"/>
            </a:p>
          </p:txBody>
        </p:sp>
        <p:sp>
          <p:nvSpPr>
            <p:cNvPr id="500" name="Rectangle 335"/>
            <p:cNvSpPr>
              <a:spLocks noChangeArrowheads="1"/>
            </p:cNvSpPr>
            <p:nvPr/>
          </p:nvSpPr>
          <p:spPr bwMode="auto">
            <a:xfrm>
              <a:off x="1696243" y="5780088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336"/>
            <p:cNvSpPr>
              <a:spLocks noChangeArrowheads="1"/>
            </p:cNvSpPr>
            <p:nvPr/>
          </p:nvSpPr>
          <p:spPr bwMode="auto">
            <a:xfrm>
              <a:off x="1994693" y="5780088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337"/>
            <p:cNvSpPr>
              <a:spLocks noChangeArrowheads="1"/>
            </p:cNvSpPr>
            <p:nvPr/>
          </p:nvSpPr>
          <p:spPr bwMode="auto">
            <a:xfrm>
              <a:off x="2294731" y="5780088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338"/>
            <p:cNvSpPr>
              <a:spLocks noChangeArrowheads="1"/>
            </p:cNvSpPr>
            <p:nvPr/>
          </p:nvSpPr>
          <p:spPr bwMode="auto">
            <a:xfrm>
              <a:off x="2593181" y="5780088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339"/>
            <p:cNvSpPr>
              <a:spLocks noChangeArrowheads="1"/>
            </p:cNvSpPr>
            <p:nvPr/>
          </p:nvSpPr>
          <p:spPr bwMode="auto">
            <a:xfrm>
              <a:off x="2893218" y="5780088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340"/>
            <p:cNvSpPr>
              <a:spLocks noChangeArrowheads="1"/>
            </p:cNvSpPr>
            <p:nvPr/>
          </p:nvSpPr>
          <p:spPr bwMode="auto">
            <a:xfrm>
              <a:off x="3191668" y="5780088"/>
              <a:ext cx="2984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341"/>
            <p:cNvSpPr>
              <a:spLocks noChangeArrowheads="1"/>
            </p:cNvSpPr>
            <p:nvPr/>
          </p:nvSpPr>
          <p:spPr bwMode="auto">
            <a:xfrm>
              <a:off x="3490118" y="5780088"/>
              <a:ext cx="300038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Line 342"/>
            <p:cNvSpPr>
              <a:spLocks noChangeShapeType="1"/>
            </p:cNvSpPr>
            <p:nvPr/>
          </p:nvSpPr>
          <p:spPr bwMode="auto">
            <a:xfrm>
              <a:off x="1994693" y="577691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Line 343"/>
            <p:cNvSpPr>
              <a:spLocks noChangeShapeType="1"/>
            </p:cNvSpPr>
            <p:nvPr/>
          </p:nvSpPr>
          <p:spPr bwMode="auto">
            <a:xfrm>
              <a:off x="2294731" y="577691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Line 344"/>
            <p:cNvSpPr>
              <a:spLocks noChangeShapeType="1"/>
            </p:cNvSpPr>
            <p:nvPr/>
          </p:nvSpPr>
          <p:spPr bwMode="auto">
            <a:xfrm>
              <a:off x="2593181" y="577691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Line 345"/>
            <p:cNvSpPr>
              <a:spLocks noChangeShapeType="1"/>
            </p:cNvSpPr>
            <p:nvPr/>
          </p:nvSpPr>
          <p:spPr bwMode="auto">
            <a:xfrm>
              <a:off x="2893218" y="577691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Line 346"/>
            <p:cNvSpPr>
              <a:spLocks noChangeShapeType="1"/>
            </p:cNvSpPr>
            <p:nvPr/>
          </p:nvSpPr>
          <p:spPr bwMode="auto">
            <a:xfrm>
              <a:off x="3191668" y="577691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Line 347"/>
            <p:cNvSpPr>
              <a:spLocks noChangeShapeType="1"/>
            </p:cNvSpPr>
            <p:nvPr/>
          </p:nvSpPr>
          <p:spPr bwMode="auto">
            <a:xfrm>
              <a:off x="3490118" y="577691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Line 348"/>
            <p:cNvSpPr>
              <a:spLocks noChangeShapeType="1"/>
            </p:cNvSpPr>
            <p:nvPr/>
          </p:nvSpPr>
          <p:spPr bwMode="auto">
            <a:xfrm>
              <a:off x="1696243" y="577691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Line 349"/>
            <p:cNvSpPr>
              <a:spLocks noChangeShapeType="1"/>
            </p:cNvSpPr>
            <p:nvPr/>
          </p:nvSpPr>
          <p:spPr bwMode="auto">
            <a:xfrm>
              <a:off x="3790156" y="5776913"/>
              <a:ext cx="0" cy="227013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Line 350"/>
            <p:cNvSpPr>
              <a:spLocks noChangeShapeType="1"/>
            </p:cNvSpPr>
            <p:nvPr/>
          </p:nvSpPr>
          <p:spPr bwMode="auto">
            <a:xfrm>
              <a:off x="1691481" y="5780088"/>
              <a:ext cx="2101850" cy="0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Line 351"/>
            <p:cNvSpPr>
              <a:spLocks noChangeShapeType="1"/>
            </p:cNvSpPr>
            <p:nvPr/>
          </p:nvSpPr>
          <p:spPr bwMode="auto">
            <a:xfrm>
              <a:off x="1691481" y="5999163"/>
              <a:ext cx="2101850" cy="0"/>
            </a:xfrm>
            <a:prstGeom prst="line">
              <a:avLst/>
            </a:pr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52"/>
            <p:cNvSpPr>
              <a:spLocks noChangeArrowheads="1"/>
            </p:cNvSpPr>
            <p:nvPr/>
          </p:nvSpPr>
          <p:spPr bwMode="auto">
            <a:xfrm>
              <a:off x="1839118" y="58372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6</a:t>
              </a:r>
              <a:endParaRPr lang="en-US" altLang="en-US" dirty="0"/>
            </a:p>
          </p:txBody>
        </p:sp>
        <p:sp>
          <p:nvSpPr>
            <p:cNvPr id="518" name="Rectangle 353"/>
            <p:cNvSpPr>
              <a:spLocks noChangeArrowheads="1"/>
            </p:cNvSpPr>
            <p:nvPr/>
          </p:nvSpPr>
          <p:spPr bwMode="auto">
            <a:xfrm>
              <a:off x="2135981" y="58372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519" name="Rectangle 354"/>
            <p:cNvSpPr>
              <a:spLocks noChangeArrowheads="1"/>
            </p:cNvSpPr>
            <p:nvPr/>
          </p:nvSpPr>
          <p:spPr bwMode="auto">
            <a:xfrm>
              <a:off x="2436018" y="58372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520" name="Rectangle 355"/>
            <p:cNvSpPr>
              <a:spLocks noChangeArrowheads="1"/>
            </p:cNvSpPr>
            <p:nvPr/>
          </p:nvSpPr>
          <p:spPr bwMode="auto">
            <a:xfrm>
              <a:off x="2737643" y="58372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521" name="Rectangle 356"/>
            <p:cNvSpPr>
              <a:spLocks noChangeArrowheads="1"/>
            </p:cNvSpPr>
            <p:nvPr/>
          </p:nvSpPr>
          <p:spPr bwMode="auto">
            <a:xfrm>
              <a:off x="3032918" y="58372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522" name="Rectangle 357"/>
            <p:cNvSpPr>
              <a:spLocks noChangeArrowheads="1"/>
            </p:cNvSpPr>
            <p:nvPr/>
          </p:nvSpPr>
          <p:spPr bwMode="auto">
            <a:xfrm>
              <a:off x="3332957" y="58372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523" name="Rectangle 358"/>
            <p:cNvSpPr>
              <a:spLocks noChangeArrowheads="1"/>
            </p:cNvSpPr>
            <p:nvPr/>
          </p:nvSpPr>
          <p:spPr bwMode="auto">
            <a:xfrm>
              <a:off x="3634581" y="58372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524" name="Rectangle 359"/>
            <p:cNvSpPr>
              <a:spLocks noChangeArrowheads="1"/>
            </p:cNvSpPr>
            <p:nvPr/>
          </p:nvSpPr>
          <p:spPr bwMode="auto">
            <a:xfrm>
              <a:off x="3279151" y="4983924"/>
              <a:ext cx="30617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DEPENDENCY GRAPH BUFFER (DGB)</a:t>
              </a:r>
              <a:endParaRPr lang="en-US" altLang="en-US" dirty="0"/>
            </a:p>
          </p:txBody>
        </p:sp>
        <p:sp>
          <p:nvSpPr>
            <p:cNvPr id="525" name="Rectangle 360"/>
            <p:cNvSpPr>
              <a:spLocks noChangeArrowheads="1"/>
            </p:cNvSpPr>
            <p:nvPr/>
          </p:nvSpPr>
          <p:spPr bwMode="auto">
            <a:xfrm>
              <a:off x="3129757" y="5253038"/>
              <a:ext cx="14153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</a:rPr>
                <a:t>Local Node Array</a:t>
              </a:r>
              <a:endParaRPr lang="en-US" altLang="en-US"/>
            </a:p>
          </p:txBody>
        </p:sp>
        <p:sp>
          <p:nvSpPr>
            <p:cNvPr id="526" name="Rectangle 361"/>
            <p:cNvSpPr>
              <a:spLocks noChangeArrowheads="1"/>
            </p:cNvSpPr>
            <p:nvPr/>
          </p:nvSpPr>
          <p:spPr bwMode="auto">
            <a:xfrm>
              <a:off x="3964781" y="5802313"/>
              <a:ext cx="13656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</a:rPr>
                <a:t>Local Edge Array</a:t>
              </a:r>
              <a:endParaRPr lang="en-US" altLang="en-US"/>
            </a:p>
          </p:txBody>
        </p:sp>
        <p:sp>
          <p:nvSpPr>
            <p:cNvPr id="264" name="Freeform 461"/>
            <p:cNvSpPr>
              <a:spLocks/>
            </p:cNvSpPr>
            <p:nvPr/>
          </p:nvSpPr>
          <p:spPr bwMode="auto">
            <a:xfrm>
              <a:off x="2067718" y="5049838"/>
              <a:ext cx="903288" cy="233363"/>
            </a:xfrm>
            <a:custGeom>
              <a:avLst/>
              <a:gdLst>
                <a:gd name="T0" fmla="*/ 0 w 569"/>
                <a:gd name="T1" fmla="*/ 0 h 147"/>
                <a:gd name="T2" fmla="*/ 95 w 569"/>
                <a:gd name="T3" fmla="*/ 0 h 147"/>
                <a:gd name="T4" fmla="*/ 237 w 569"/>
                <a:gd name="T5" fmla="*/ 0 h 147"/>
                <a:gd name="T6" fmla="*/ 569 w 569"/>
                <a:gd name="T7" fmla="*/ 0 h 147"/>
                <a:gd name="T8" fmla="*/ 569 w 569"/>
                <a:gd name="T9" fmla="*/ 58 h 147"/>
                <a:gd name="T10" fmla="*/ 569 w 569"/>
                <a:gd name="T11" fmla="*/ 83 h 147"/>
                <a:gd name="T12" fmla="*/ 569 w 569"/>
                <a:gd name="T13" fmla="*/ 100 h 147"/>
                <a:gd name="T14" fmla="*/ 237 w 569"/>
                <a:gd name="T15" fmla="*/ 100 h 147"/>
                <a:gd name="T16" fmla="*/ 229 w 569"/>
                <a:gd name="T17" fmla="*/ 147 h 147"/>
                <a:gd name="T18" fmla="*/ 95 w 569"/>
                <a:gd name="T19" fmla="*/ 100 h 147"/>
                <a:gd name="T20" fmla="*/ 0 w 569"/>
                <a:gd name="T21" fmla="*/ 100 h 147"/>
                <a:gd name="T22" fmla="*/ 0 w 569"/>
                <a:gd name="T23" fmla="*/ 83 h 147"/>
                <a:gd name="T24" fmla="*/ 0 w 569"/>
                <a:gd name="T25" fmla="*/ 58 h 147"/>
                <a:gd name="T26" fmla="*/ 0 w 569"/>
                <a:gd name="T2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147">
                  <a:moveTo>
                    <a:pt x="0" y="0"/>
                  </a:moveTo>
                  <a:lnTo>
                    <a:pt x="95" y="0"/>
                  </a:lnTo>
                  <a:lnTo>
                    <a:pt x="237" y="0"/>
                  </a:lnTo>
                  <a:lnTo>
                    <a:pt x="569" y="0"/>
                  </a:lnTo>
                  <a:lnTo>
                    <a:pt x="569" y="58"/>
                  </a:lnTo>
                  <a:lnTo>
                    <a:pt x="569" y="83"/>
                  </a:lnTo>
                  <a:lnTo>
                    <a:pt x="569" y="100"/>
                  </a:lnTo>
                  <a:lnTo>
                    <a:pt x="237" y="100"/>
                  </a:lnTo>
                  <a:lnTo>
                    <a:pt x="229" y="147"/>
                  </a:lnTo>
                  <a:lnTo>
                    <a:pt x="95" y="100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462"/>
            <p:cNvSpPr>
              <a:spLocks/>
            </p:cNvSpPr>
            <p:nvPr/>
          </p:nvSpPr>
          <p:spPr bwMode="auto">
            <a:xfrm>
              <a:off x="2067718" y="5049838"/>
              <a:ext cx="903288" cy="233363"/>
            </a:xfrm>
            <a:custGeom>
              <a:avLst/>
              <a:gdLst>
                <a:gd name="T0" fmla="*/ 0 w 569"/>
                <a:gd name="T1" fmla="*/ 0 h 147"/>
                <a:gd name="T2" fmla="*/ 95 w 569"/>
                <a:gd name="T3" fmla="*/ 0 h 147"/>
                <a:gd name="T4" fmla="*/ 237 w 569"/>
                <a:gd name="T5" fmla="*/ 0 h 147"/>
                <a:gd name="T6" fmla="*/ 569 w 569"/>
                <a:gd name="T7" fmla="*/ 0 h 147"/>
                <a:gd name="T8" fmla="*/ 569 w 569"/>
                <a:gd name="T9" fmla="*/ 58 h 147"/>
                <a:gd name="T10" fmla="*/ 569 w 569"/>
                <a:gd name="T11" fmla="*/ 83 h 147"/>
                <a:gd name="T12" fmla="*/ 569 w 569"/>
                <a:gd name="T13" fmla="*/ 100 h 147"/>
                <a:gd name="T14" fmla="*/ 237 w 569"/>
                <a:gd name="T15" fmla="*/ 100 h 147"/>
                <a:gd name="T16" fmla="*/ 229 w 569"/>
                <a:gd name="T17" fmla="*/ 147 h 147"/>
                <a:gd name="T18" fmla="*/ 95 w 569"/>
                <a:gd name="T19" fmla="*/ 100 h 147"/>
                <a:gd name="T20" fmla="*/ 0 w 569"/>
                <a:gd name="T21" fmla="*/ 100 h 147"/>
                <a:gd name="T22" fmla="*/ 0 w 569"/>
                <a:gd name="T23" fmla="*/ 83 h 147"/>
                <a:gd name="T24" fmla="*/ 0 w 569"/>
                <a:gd name="T25" fmla="*/ 58 h 147"/>
                <a:gd name="T26" fmla="*/ 0 w 569"/>
                <a:gd name="T2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147">
                  <a:moveTo>
                    <a:pt x="0" y="0"/>
                  </a:moveTo>
                  <a:lnTo>
                    <a:pt x="95" y="0"/>
                  </a:lnTo>
                  <a:lnTo>
                    <a:pt x="237" y="0"/>
                  </a:lnTo>
                  <a:lnTo>
                    <a:pt x="569" y="0"/>
                  </a:lnTo>
                  <a:lnTo>
                    <a:pt x="569" y="58"/>
                  </a:lnTo>
                  <a:lnTo>
                    <a:pt x="569" y="83"/>
                  </a:lnTo>
                  <a:lnTo>
                    <a:pt x="569" y="100"/>
                  </a:lnTo>
                  <a:lnTo>
                    <a:pt x="237" y="100"/>
                  </a:lnTo>
                  <a:lnTo>
                    <a:pt x="229" y="147"/>
                  </a:lnTo>
                  <a:lnTo>
                    <a:pt x="95" y="100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463"/>
            <p:cNvSpPr>
              <a:spLocks noChangeArrowheads="1"/>
            </p:cNvSpPr>
            <p:nvPr/>
          </p:nvSpPr>
          <p:spPr bwMode="auto">
            <a:xfrm>
              <a:off x="2221706" y="5070476"/>
              <a:ext cx="74379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Local Edge Start</a:t>
              </a:r>
              <a:endParaRPr lang="en-US" altLang="en-US"/>
            </a:p>
          </p:txBody>
        </p:sp>
        <p:sp>
          <p:nvSpPr>
            <p:cNvPr id="267" name="Freeform 464"/>
            <p:cNvSpPr>
              <a:spLocks/>
            </p:cNvSpPr>
            <p:nvPr/>
          </p:nvSpPr>
          <p:spPr bwMode="auto">
            <a:xfrm>
              <a:off x="3686968" y="5595938"/>
              <a:ext cx="1519238" cy="233363"/>
            </a:xfrm>
            <a:custGeom>
              <a:avLst/>
              <a:gdLst>
                <a:gd name="T0" fmla="*/ 334 w 957"/>
                <a:gd name="T1" fmla="*/ 0 h 147"/>
                <a:gd name="T2" fmla="*/ 438 w 957"/>
                <a:gd name="T3" fmla="*/ 0 h 147"/>
                <a:gd name="T4" fmla="*/ 594 w 957"/>
                <a:gd name="T5" fmla="*/ 0 h 147"/>
                <a:gd name="T6" fmla="*/ 957 w 957"/>
                <a:gd name="T7" fmla="*/ 0 h 147"/>
                <a:gd name="T8" fmla="*/ 957 w 957"/>
                <a:gd name="T9" fmla="*/ 65 h 147"/>
                <a:gd name="T10" fmla="*/ 957 w 957"/>
                <a:gd name="T11" fmla="*/ 92 h 147"/>
                <a:gd name="T12" fmla="*/ 957 w 957"/>
                <a:gd name="T13" fmla="*/ 110 h 147"/>
                <a:gd name="T14" fmla="*/ 594 w 957"/>
                <a:gd name="T15" fmla="*/ 110 h 147"/>
                <a:gd name="T16" fmla="*/ 438 w 957"/>
                <a:gd name="T17" fmla="*/ 110 h 147"/>
                <a:gd name="T18" fmla="*/ 334 w 957"/>
                <a:gd name="T19" fmla="*/ 110 h 147"/>
                <a:gd name="T20" fmla="*/ 334 w 957"/>
                <a:gd name="T21" fmla="*/ 92 h 147"/>
                <a:gd name="T22" fmla="*/ 0 w 957"/>
                <a:gd name="T23" fmla="*/ 147 h 147"/>
                <a:gd name="T24" fmla="*/ 334 w 957"/>
                <a:gd name="T25" fmla="*/ 65 h 147"/>
                <a:gd name="T26" fmla="*/ 334 w 957"/>
                <a:gd name="T2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7" h="147">
                  <a:moveTo>
                    <a:pt x="334" y="0"/>
                  </a:moveTo>
                  <a:lnTo>
                    <a:pt x="438" y="0"/>
                  </a:lnTo>
                  <a:lnTo>
                    <a:pt x="594" y="0"/>
                  </a:lnTo>
                  <a:lnTo>
                    <a:pt x="957" y="0"/>
                  </a:lnTo>
                  <a:lnTo>
                    <a:pt x="957" y="65"/>
                  </a:lnTo>
                  <a:lnTo>
                    <a:pt x="957" y="92"/>
                  </a:lnTo>
                  <a:lnTo>
                    <a:pt x="957" y="110"/>
                  </a:lnTo>
                  <a:lnTo>
                    <a:pt x="594" y="110"/>
                  </a:lnTo>
                  <a:lnTo>
                    <a:pt x="438" y="110"/>
                  </a:lnTo>
                  <a:lnTo>
                    <a:pt x="334" y="110"/>
                  </a:lnTo>
                  <a:lnTo>
                    <a:pt x="334" y="92"/>
                  </a:lnTo>
                  <a:lnTo>
                    <a:pt x="0" y="147"/>
                  </a:lnTo>
                  <a:lnTo>
                    <a:pt x="334" y="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465"/>
            <p:cNvSpPr>
              <a:spLocks/>
            </p:cNvSpPr>
            <p:nvPr/>
          </p:nvSpPr>
          <p:spPr bwMode="auto">
            <a:xfrm>
              <a:off x="3686968" y="5595938"/>
              <a:ext cx="1519238" cy="233363"/>
            </a:xfrm>
            <a:custGeom>
              <a:avLst/>
              <a:gdLst>
                <a:gd name="T0" fmla="*/ 334 w 957"/>
                <a:gd name="T1" fmla="*/ 0 h 147"/>
                <a:gd name="T2" fmla="*/ 438 w 957"/>
                <a:gd name="T3" fmla="*/ 0 h 147"/>
                <a:gd name="T4" fmla="*/ 594 w 957"/>
                <a:gd name="T5" fmla="*/ 0 h 147"/>
                <a:gd name="T6" fmla="*/ 957 w 957"/>
                <a:gd name="T7" fmla="*/ 0 h 147"/>
                <a:gd name="T8" fmla="*/ 957 w 957"/>
                <a:gd name="T9" fmla="*/ 65 h 147"/>
                <a:gd name="T10" fmla="*/ 957 w 957"/>
                <a:gd name="T11" fmla="*/ 92 h 147"/>
                <a:gd name="T12" fmla="*/ 957 w 957"/>
                <a:gd name="T13" fmla="*/ 110 h 147"/>
                <a:gd name="T14" fmla="*/ 594 w 957"/>
                <a:gd name="T15" fmla="*/ 110 h 147"/>
                <a:gd name="T16" fmla="*/ 438 w 957"/>
                <a:gd name="T17" fmla="*/ 110 h 147"/>
                <a:gd name="T18" fmla="*/ 334 w 957"/>
                <a:gd name="T19" fmla="*/ 110 h 147"/>
                <a:gd name="T20" fmla="*/ 334 w 957"/>
                <a:gd name="T21" fmla="*/ 92 h 147"/>
                <a:gd name="T22" fmla="*/ 0 w 957"/>
                <a:gd name="T23" fmla="*/ 147 h 147"/>
                <a:gd name="T24" fmla="*/ 334 w 957"/>
                <a:gd name="T25" fmla="*/ 65 h 147"/>
                <a:gd name="T26" fmla="*/ 334 w 957"/>
                <a:gd name="T2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7" h="147">
                  <a:moveTo>
                    <a:pt x="334" y="0"/>
                  </a:moveTo>
                  <a:lnTo>
                    <a:pt x="438" y="0"/>
                  </a:lnTo>
                  <a:lnTo>
                    <a:pt x="594" y="0"/>
                  </a:lnTo>
                  <a:lnTo>
                    <a:pt x="957" y="0"/>
                  </a:lnTo>
                  <a:lnTo>
                    <a:pt x="957" y="65"/>
                  </a:lnTo>
                  <a:lnTo>
                    <a:pt x="957" y="92"/>
                  </a:lnTo>
                  <a:lnTo>
                    <a:pt x="957" y="110"/>
                  </a:lnTo>
                  <a:lnTo>
                    <a:pt x="594" y="110"/>
                  </a:lnTo>
                  <a:lnTo>
                    <a:pt x="438" y="110"/>
                  </a:lnTo>
                  <a:lnTo>
                    <a:pt x="334" y="110"/>
                  </a:lnTo>
                  <a:lnTo>
                    <a:pt x="334" y="92"/>
                  </a:lnTo>
                  <a:lnTo>
                    <a:pt x="0" y="147"/>
                  </a:lnTo>
                  <a:lnTo>
                    <a:pt x="334" y="65"/>
                  </a:lnTo>
                  <a:lnTo>
                    <a:pt x="334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466"/>
            <p:cNvSpPr>
              <a:spLocks noChangeArrowheads="1"/>
            </p:cNvSpPr>
            <p:nvPr/>
          </p:nvSpPr>
          <p:spPr bwMode="auto">
            <a:xfrm>
              <a:off x="4423569" y="5624513"/>
              <a:ext cx="706925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Global Node ID</a:t>
              </a:r>
              <a:endParaRPr lang="en-US" altLang="en-US"/>
            </a:p>
          </p:txBody>
        </p:sp>
        <p:sp>
          <p:nvSpPr>
            <p:cNvPr id="270" name="Rectangle 467"/>
            <p:cNvSpPr>
              <a:spLocks noChangeArrowheads="1"/>
            </p:cNvSpPr>
            <p:nvPr/>
          </p:nvSpPr>
          <p:spPr bwMode="auto">
            <a:xfrm>
              <a:off x="2955131" y="5573713"/>
              <a:ext cx="12022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endParaRPr lang="en-US" altLang="en-US" dirty="0"/>
            </a:p>
          </p:txBody>
        </p:sp>
        <p:sp>
          <p:nvSpPr>
            <p:cNvPr id="271" name="Freeform 468"/>
            <p:cNvSpPr>
              <a:spLocks noEditPoints="1"/>
            </p:cNvSpPr>
            <p:nvPr/>
          </p:nvSpPr>
          <p:spPr bwMode="auto">
            <a:xfrm>
              <a:off x="3094831" y="5603876"/>
              <a:ext cx="63500" cy="195263"/>
            </a:xfrm>
            <a:custGeom>
              <a:avLst/>
              <a:gdLst>
                <a:gd name="T0" fmla="*/ 22 w 40"/>
                <a:gd name="T1" fmla="*/ 0 h 123"/>
                <a:gd name="T2" fmla="*/ 22 w 40"/>
                <a:gd name="T3" fmla="*/ 91 h 123"/>
                <a:gd name="T4" fmla="*/ 18 w 40"/>
                <a:gd name="T5" fmla="*/ 91 h 123"/>
                <a:gd name="T6" fmla="*/ 18 w 40"/>
                <a:gd name="T7" fmla="*/ 0 h 123"/>
                <a:gd name="T8" fmla="*/ 22 w 40"/>
                <a:gd name="T9" fmla="*/ 0 h 123"/>
                <a:gd name="T10" fmla="*/ 40 w 40"/>
                <a:gd name="T11" fmla="*/ 85 h 123"/>
                <a:gd name="T12" fmla="*/ 20 w 40"/>
                <a:gd name="T13" fmla="*/ 123 h 123"/>
                <a:gd name="T14" fmla="*/ 0 w 40"/>
                <a:gd name="T15" fmla="*/ 85 h 123"/>
                <a:gd name="T16" fmla="*/ 40 w 40"/>
                <a:gd name="T17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3">
                  <a:moveTo>
                    <a:pt x="22" y="0"/>
                  </a:moveTo>
                  <a:lnTo>
                    <a:pt x="22" y="91"/>
                  </a:lnTo>
                  <a:lnTo>
                    <a:pt x="18" y="91"/>
                  </a:lnTo>
                  <a:lnTo>
                    <a:pt x="18" y="0"/>
                  </a:lnTo>
                  <a:lnTo>
                    <a:pt x="22" y="0"/>
                  </a:lnTo>
                  <a:close/>
                  <a:moveTo>
                    <a:pt x="40" y="85"/>
                  </a:moveTo>
                  <a:lnTo>
                    <a:pt x="20" y="123"/>
                  </a:lnTo>
                  <a:lnTo>
                    <a:pt x="0" y="85"/>
                  </a:lnTo>
                  <a:lnTo>
                    <a:pt x="40" y="85"/>
                  </a:lnTo>
                  <a:close/>
                </a:path>
              </a:pathLst>
            </a:custGeom>
            <a:solidFill>
              <a:srgbClr val="00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469"/>
            <p:cNvSpPr>
              <a:spLocks noChangeArrowheads="1"/>
            </p:cNvSpPr>
            <p:nvPr/>
          </p:nvSpPr>
          <p:spPr bwMode="auto">
            <a:xfrm>
              <a:off x="3123406" y="5603876"/>
              <a:ext cx="6350" cy="144463"/>
            </a:xfrm>
            <a:prstGeom prst="rect">
              <a:avLst/>
            </a:prstGeom>
            <a:noFill/>
            <a:ln w="0" cap="rnd">
              <a:solidFill>
                <a:srgbClr val="0097A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470"/>
            <p:cNvSpPr>
              <a:spLocks/>
            </p:cNvSpPr>
            <p:nvPr/>
          </p:nvSpPr>
          <p:spPr bwMode="auto">
            <a:xfrm>
              <a:off x="3094831" y="5738813"/>
              <a:ext cx="63500" cy="60325"/>
            </a:xfrm>
            <a:custGeom>
              <a:avLst/>
              <a:gdLst>
                <a:gd name="T0" fmla="*/ 40 w 40"/>
                <a:gd name="T1" fmla="*/ 0 h 38"/>
                <a:gd name="T2" fmla="*/ 2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8">
                  <a:moveTo>
                    <a:pt x="40" y="0"/>
                  </a:moveTo>
                  <a:lnTo>
                    <a:pt x="20" y="38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 cap="rnd">
              <a:solidFill>
                <a:srgbClr val="0097A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471"/>
            <p:cNvSpPr>
              <a:spLocks noChangeArrowheads="1"/>
            </p:cNvSpPr>
            <p:nvPr/>
          </p:nvSpPr>
          <p:spPr bwMode="auto">
            <a:xfrm>
              <a:off x="1794669" y="6083301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275" name="Rectangle 472"/>
            <p:cNvSpPr>
              <a:spLocks noChangeArrowheads="1"/>
            </p:cNvSpPr>
            <p:nvPr/>
          </p:nvSpPr>
          <p:spPr bwMode="auto">
            <a:xfrm>
              <a:off x="2120106" y="6092826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276" name="Rectangle 473"/>
            <p:cNvSpPr>
              <a:spLocks noChangeArrowheads="1"/>
            </p:cNvSpPr>
            <p:nvPr/>
          </p:nvSpPr>
          <p:spPr bwMode="auto">
            <a:xfrm>
              <a:off x="2440781" y="60880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en-US"/>
            </a:p>
          </p:txBody>
        </p:sp>
        <p:sp>
          <p:nvSpPr>
            <p:cNvPr id="277" name="Rectangle 474"/>
            <p:cNvSpPr>
              <a:spLocks noChangeArrowheads="1"/>
            </p:cNvSpPr>
            <p:nvPr/>
          </p:nvSpPr>
          <p:spPr bwMode="auto">
            <a:xfrm>
              <a:off x="2742406" y="60880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US" altLang="en-US"/>
            </a:p>
          </p:txBody>
        </p:sp>
        <p:sp>
          <p:nvSpPr>
            <p:cNvPr id="278" name="Rectangle 475"/>
            <p:cNvSpPr>
              <a:spLocks noChangeArrowheads="1"/>
            </p:cNvSpPr>
            <p:nvPr/>
          </p:nvSpPr>
          <p:spPr bwMode="auto">
            <a:xfrm>
              <a:off x="3032918" y="60880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endParaRPr lang="en-US" altLang="en-US"/>
            </a:p>
          </p:txBody>
        </p:sp>
        <p:sp>
          <p:nvSpPr>
            <p:cNvPr id="279" name="Rectangle 476"/>
            <p:cNvSpPr>
              <a:spLocks noChangeArrowheads="1"/>
            </p:cNvSpPr>
            <p:nvPr/>
          </p:nvSpPr>
          <p:spPr bwMode="auto">
            <a:xfrm>
              <a:off x="3332957" y="60880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  <a:endParaRPr lang="en-US" altLang="en-US"/>
            </a:p>
          </p:txBody>
        </p:sp>
        <p:sp>
          <p:nvSpPr>
            <p:cNvPr id="280" name="Rectangle 477"/>
            <p:cNvSpPr>
              <a:spLocks noChangeArrowheads="1"/>
            </p:cNvSpPr>
            <p:nvPr/>
          </p:nvSpPr>
          <p:spPr bwMode="auto">
            <a:xfrm>
              <a:off x="3618706" y="6088063"/>
              <a:ext cx="5129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Calibri" panose="020F0502020204030204" pitchFamily="34" charset="0"/>
                </a:rPr>
                <a:t>6</a:t>
              </a:r>
              <a:endParaRPr lang="en-US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364956" y="5253038"/>
              <a:ext cx="2100262" cy="831360"/>
              <a:chOff x="5364956" y="5253038"/>
              <a:chExt cx="2100262" cy="831360"/>
            </a:xfrm>
          </p:grpSpPr>
          <p:sp>
            <p:nvSpPr>
              <p:cNvPr id="545" name="Rectangle 380"/>
              <p:cNvSpPr>
                <a:spLocks noChangeArrowheads="1"/>
              </p:cNvSpPr>
              <p:nvPr/>
            </p:nvSpPr>
            <p:spPr bwMode="auto">
              <a:xfrm>
                <a:off x="5379243" y="5257801"/>
                <a:ext cx="2085975" cy="306388"/>
              </a:xfrm>
              <a:prstGeom prst="rect">
                <a:avLst/>
              </a:prstGeom>
              <a:solidFill>
                <a:srgbClr val="7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381"/>
              <p:cNvSpPr>
                <a:spLocks noEditPoints="1"/>
              </p:cNvSpPr>
              <p:nvPr/>
            </p:nvSpPr>
            <p:spPr bwMode="auto">
              <a:xfrm>
                <a:off x="5364956" y="5253038"/>
                <a:ext cx="11113" cy="315913"/>
              </a:xfrm>
              <a:custGeom>
                <a:avLst/>
                <a:gdLst>
                  <a:gd name="T0" fmla="*/ 7 w 7"/>
                  <a:gd name="T1" fmla="*/ 0 h 199"/>
                  <a:gd name="T2" fmla="*/ 7 w 7"/>
                  <a:gd name="T3" fmla="*/ 26 h 199"/>
                  <a:gd name="T4" fmla="*/ 0 w 7"/>
                  <a:gd name="T5" fmla="*/ 26 h 199"/>
                  <a:gd name="T6" fmla="*/ 0 w 7"/>
                  <a:gd name="T7" fmla="*/ 0 h 199"/>
                  <a:gd name="T8" fmla="*/ 7 w 7"/>
                  <a:gd name="T9" fmla="*/ 0 h 199"/>
                  <a:gd name="T10" fmla="*/ 7 w 7"/>
                  <a:gd name="T11" fmla="*/ 45 h 199"/>
                  <a:gd name="T12" fmla="*/ 7 w 7"/>
                  <a:gd name="T13" fmla="*/ 70 h 199"/>
                  <a:gd name="T14" fmla="*/ 0 w 7"/>
                  <a:gd name="T15" fmla="*/ 70 h 199"/>
                  <a:gd name="T16" fmla="*/ 0 w 7"/>
                  <a:gd name="T17" fmla="*/ 45 h 199"/>
                  <a:gd name="T18" fmla="*/ 7 w 7"/>
                  <a:gd name="T19" fmla="*/ 45 h 199"/>
                  <a:gd name="T20" fmla="*/ 7 w 7"/>
                  <a:gd name="T21" fmla="*/ 89 h 199"/>
                  <a:gd name="T22" fmla="*/ 7 w 7"/>
                  <a:gd name="T23" fmla="*/ 115 h 199"/>
                  <a:gd name="T24" fmla="*/ 0 w 7"/>
                  <a:gd name="T25" fmla="*/ 115 h 199"/>
                  <a:gd name="T26" fmla="*/ 0 w 7"/>
                  <a:gd name="T27" fmla="*/ 89 h 199"/>
                  <a:gd name="T28" fmla="*/ 7 w 7"/>
                  <a:gd name="T29" fmla="*/ 89 h 199"/>
                  <a:gd name="T30" fmla="*/ 7 w 7"/>
                  <a:gd name="T31" fmla="*/ 134 h 199"/>
                  <a:gd name="T32" fmla="*/ 7 w 7"/>
                  <a:gd name="T33" fmla="*/ 160 h 199"/>
                  <a:gd name="T34" fmla="*/ 0 w 7"/>
                  <a:gd name="T35" fmla="*/ 160 h 199"/>
                  <a:gd name="T36" fmla="*/ 0 w 7"/>
                  <a:gd name="T37" fmla="*/ 134 h 199"/>
                  <a:gd name="T38" fmla="*/ 7 w 7"/>
                  <a:gd name="T39" fmla="*/ 134 h 199"/>
                  <a:gd name="T40" fmla="*/ 7 w 7"/>
                  <a:gd name="T41" fmla="*/ 179 h 199"/>
                  <a:gd name="T42" fmla="*/ 7 w 7"/>
                  <a:gd name="T43" fmla="*/ 199 h 199"/>
                  <a:gd name="T44" fmla="*/ 0 w 7"/>
                  <a:gd name="T45" fmla="*/ 199 h 199"/>
                  <a:gd name="T46" fmla="*/ 0 w 7"/>
                  <a:gd name="T47" fmla="*/ 179 h 199"/>
                  <a:gd name="T48" fmla="*/ 7 w 7"/>
                  <a:gd name="T49" fmla="*/ 17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99">
                    <a:moveTo>
                      <a:pt x="7" y="0"/>
                    </a:move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7" y="45"/>
                    </a:moveTo>
                    <a:lnTo>
                      <a:pt x="7" y="70"/>
                    </a:lnTo>
                    <a:lnTo>
                      <a:pt x="0" y="70"/>
                    </a:lnTo>
                    <a:lnTo>
                      <a:pt x="0" y="45"/>
                    </a:lnTo>
                    <a:lnTo>
                      <a:pt x="7" y="45"/>
                    </a:lnTo>
                    <a:close/>
                    <a:moveTo>
                      <a:pt x="7" y="89"/>
                    </a:moveTo>
                    <a:lnTo>
                      <a:pt x="7" y="115"/>
                    </a:lnTo>
                    <a:lnTo>
                      <a:pt x="0" y="115"/>
                    </a:lnTo>
                    <a:lnTo>
                      <a:pt x="0" y="89"/>
                    </a:lnTo>
                    <a:lnTo>
                      <a:pt x="7" y="89"/>
                    </a:lnTo>
                    <a:close/>
                    <a:moveTo>
                      <a:pt x="7" y="134"/>
                    </a:moveTo>
                    <a:lnTo>
                      <a:pt x="7" y="160"/>
                    </a:lnTo>
                    <a:lnTo>
                      <a:pt x="0" y="160"/>
                    </a:lnTo>
                    <a:lnTo>
                      <a:pt x="0" y="134"/>
                    </a:lnTo>
                    <a:lnTo>
                      <a:pt x="7" y="134"/>
                    </a:lnTo>
                    <a:close/>
                    <a:moveTo>
                      <a:pt x="7" y="179"/>
                    </a:moveTo>
                    <a:lnTo>
                      <a:pt x="7" y="199"/>
                    </a:lnTo>
                    <a:lnTo>
                      <a:pt x="0" y="199"/>
                    </a:lnTo>
                    <a:lnTo>
                      <a:pt x="0" y="179"/>
                    </a:lnTo>
                    <a:lnTo>
                      <a:pt x="7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Rectangle 382"/>
              <p:cNvSpPr>
                <a:spLocks noChangeArrowheads="1"/>
              </p:cNvSpPr>
              <p:nvPr/>
            </p:nvSpPr>
            <p:spPr bwMode="auto">
              <a:xfrm>
                <a:off x="5364956" y="5253038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Rectangle 383"/>
              <p:cNvSpPr>
                <a:spLocks noChangeArrowheads="1"/>
              </p:cNvSpPr>
              <p:nvPr/>
            </p:nvSpPr>
            <p:spPr bwMode="auto">
              <a:xfrm>
                <a:off x="5364956" y="5324476"/>
                <a:ext cx="11113" cy="3968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Rectangle 384"/>
              <p:cNvSpPr>
                <a:spLocks noChangeArrowheads="1"/>
              </p:cNvSpPr>
              <p:nvPr/>
            </p:nvSpPr>
            <p:spPr bwMode="auto">
              <a:xfrm>
                <a:off x="5364956" y="5394326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Rectangle 385"/>
              <p:cNvSpPr>
                <a:spLocks noChangeArrowheads="1"/>
              </p:cNvSpPr>
              <p:nvPr/>
            </p:nvSpPr>
            <p:spPr bwMode="auto">
              <a:xfrm>
                <a:off x="5364956" y="5465763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Rectangle 386"/>
              <p:cNvSpPr>
                <a:spLocks noChangeArrowheads="1"/>
              </p:cNvSpPr>
              <p:nvPr/>
            </p:nvSpPr>
            <p:spPr bwMode="auto">
              <a:xfrm>
                <a:off x="5364956" y="5537201"/>
                <a:ext cx="11113" cy="31750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387"/>
              <p:cNvSpPr>
                <a:spLocks noEditPoints="1"/>
              </p:cNvSpPr>
              <p:nvPr/>
            </p:nvSpPr>
            <p:spPr bwMode="auto">
              <a:xfrm>
                <a:off x="7449343" y="5253038"/>
                <a:ext cx="11113" cy="315913"/>
              </a:xfrm>
              <a:custGeom>
                <a:avLst/>
                <a:gdLst>
                  <a:gd name="T0" fmla="*/ 7 w 7"/>
                  <a:gd name="T1" fmla="*/ 0 h 199"/>
                  <a:gd name="T2" fmla="*/ 7 w 7"/>
                  <a:gd name="T3" fmla="*/ 26 h 199"/>
                  <a:gd name="T4" fmla="*/ 0 w 7"/>
                  <a:gd name="T5" fmla="*/ 26 h 199"/>
                  <a:gd name="T6" fmla="*/ 0 w 7"/>
                  <a:gd name="T7" fmla="*/ 0 h 199"/>
                  <a:gd name="T8" fmla="*/ 7 w 7"/>
                  <a:gd name="T9" fmla="*/ 0 h 199"/>
                  <a:gd name="T10" fmla="*/ 7 w 7"/>
                  <a:gd name="T11" fmla="*/ 45 h 199"/>
                  <a:gd name="T12" fmla="*/ 7 w 7"/>
                  <a:gd name="T13" fmla="*/ 70 h 199"/>
                  <a:gd name="T14" fmla="*/ 0 w 7"/>
                  <a:gd name="T15" fmla="*/ 70 h 199"/>
                  <a:gd name="T16" fmla="*/ 0 w 7"/>
                  <a:gd name="T17" fmla="*/ 45 h 199"/>
                  <a:gd name="T18" fmla="*/ 7 w 7"/>
                  <a:gd name="T19" fmla="*/ 45 h 199"/>
                  <a:gd name="T20" fmla="*/ 7 w 7"/>
                  <a:gd name="T21" fmla="*/ 89 h 199"/>
                  <a:gd name="T22" fmla="*/ 7 w 7"/>
                  <a:gd name="T23" fmla="*/ 115 h 199"/>
                  <a:gd name="T24" fmla="*/ 0 w 7"/>
                  <a:gd name="T25" fmla="*/ 115 h 199"/>
                  <a:gd name="T26" fmla="*/ 0 w 7"/>
                  <a:gd name="T27" fmla="*/ 89 h 199"/>
                  <a:gd name="T28" fmla="*/ 7 w 7"/>
                  <a:gd name="T29" fmla="*/ 89 h 199"/>
                  <a:gd name="T30" fmla="*/ 7 w 7"/>
                  <a:gd name="T31" fmla="*/ 134 h 199"/>
                  <a:gd name="T32" fmla="*/ 7 w 7"/>
                  <a:gd name="T33" fmla="*/ 160 h 199"/>
                  <a:gd name="T34" fmla="*/ 0 w 7"/>
                  <a:gd name="T35" fmla="*/ 160 h 199"/>
                  <a:gd name="T36" fmla="*/ 0 w 7"/>
                  <a:gd name="T37" fmla="*/ 134 h 199"/>
                  <a:gd name="T38" fmla="*/ 7 w 7"/>
                  <a:gd name="T39" fmla="*/ 134 h 199"/>
                  <a:gd name="T40" fmla="*/ 7 w 7"/>
                  <a:gd name="T41" fmla="*/ 179 h 199"/>
                  <a:gd name="T42" fmla="*/ 7 w 7"/>
                  <a:gd name="T43" fmla="*/ 199 h 199"/>
                  <a:gd name="T44" fmla="*/ 0 w 7"/>
                  <a:gd name="T45" fmla="*/ 199 h 199"/>
                  <a:gd name="T46" fmla="*/ 0 w 7"/>
                  <a:gd name="T47" fmla="*/ 179 h 199"/>
                  <a:gd name="T48" fmla="*/ 7 w 7"/>
                  <a:gd name="T49" fmla="*/ 17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99">
                    <a:moveTo>
                      <a:pt x="7" y="0"/>
                    </a:move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7" y="45"/>
                    </a:moveTo>
                    <a:lnTo>
                      <a:pt x="7" y="70"/>
                    </a:lnTo>
                    <a:lnTo>
                      <a:pt x="0" y="70"/>
                    </a:lnTo>
                    <a:lnTo>
                      <a:pt x="0" y="45"/>
                    </a:lnTo>
                    <a:lnTo>
                      <a:pt x="7" y="45"/>
                    </a:lnTo>
                    <a:close/>
                    <a:moveTo>
                      <a:pt x="7" y="89"/>
                    </a:moveTo>
                    <a:lnTo>
                      <a:pt x="7" y="115"/>
                    </a:lnTo>
                    <a:lnTo>
                      <a:pt x="0" y="115"/>
                    </a:lnTo>
                    <a:lnTo>
                      <a:pt x="0" y="89"/>
                    </a:lnTo>
                    <a:lnTo>
                      <a:pt x="7" y="89"/>
                    </a:lnTo>
                    <a:close/>
                    <a:moveTo>
                      <a:pt x="7" y="134"/>
                    </a:moveTo>
                    <a:lnTo>
                      <a:pt x="7" y="160"/>
                    </a:lnTo>
                    <a:lnTo>
                      <a:pt x="0" y="160"/>
                    </a:lnTo>
                    <a:lnTo>
                      <a:pt x="0" y="134"/>
                    </a:lnTo>
                    <a:lnTo>
                      <a:pt x="7" y="134"/>
                    </a:lnTo>
                    <a:close/>
                    <a:moveTo>
                      <a:pt x="7" y="179"/>
                    </a:moveTo>
                    <a:lnTo>
                      <a:pt x="7" y="199"/>
                    </a:lnTo>
                    <a:lnTo>
                      <a:pt x="0" y="199"/>
                    </a:lnTo>
                    <a:lnTo>
                      <a:pt x="0" y="179"/>
                    </a:lnTo>
                    <a:lnTo>
                      <a:pt x="7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Rectangle 388"/>
              <p:cNvSpPr>
                <a:spLocks noChangeArrowheads="1"/>
              </p:cNvSpPr>
              <p:nvPr/>
            </p:nvSpPr>
            <p:spPr bwMode="auto">
              <a:xfrm>
                <a:off x="7449343" y="5253038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Rectangle 389"/>
              <p:cNvSpPr>
                <a:spLocks noChangeArrowheads="1"/>
              </p:cNvSpPr>
              <p:nvPr/>
            </p:nvSpPr>
            <p:spPr bwMode="auto">
              <a:xfrm>
                <a:off x="7449343" y="5324476"/>
                <a:ext cx="11113" cy="3968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Rectangle 390"/>
              <p:cNvSpPr>
                <a:spLocks noChangeArrowheads="1"/>
              </p:cNvSpPr>
              <p:nvPr/>
            </p:nvSpPr>
            <p:spPr bwMode="auto">
              <a:xfrm>
                <a:off x="7449343" y="5394326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Rectangle 391"/>
              <p:cNvSpPr>
                <a:spLocks noChangeArrowheads="1"/>
              </p:cNvSpPr>
              <p:nvPr/>
            </p:nvSpPr>
            <p:spPr bwMode="auto">
              <a:xfrm>
                <a:off x="7449343" y="5465763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Rectangle 392"/>
              <p:cNvSpPr>
                <a:spLocks noChangeArrowheads="1"/>
              </p:cNvSpPr>
              <p:nvPr/>
            </p:nvSpPr>
            <p:spPr bwMode="auto">
              <a:xfrm>
                <a:off x="7449343" y="5537201"/>
                <a:ext cx="11113" cy="31750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393"/>
              <p:cNvSpPr>
                <a:spLocks noEditPoints="1"/>
              </p:cNvSpPr>
              <p:nvPr/>
            </p:nvSpPr>
            <p:spPr bwMode="auto">
              <a:xfrm>
                <a:off x="5364956" y="5253038"/>
                <a:ext cx="2076450" cy="9525"/>
              </a:xfrm>
              <a:custGeom>
                <a:avLst/>
                <a:gdLst>
                  <a:gd name="T0" fmla="*/ 26 w 1308"/>
                  <a:gd name="T1" fmla="*/ 6 h 6"/>
                  <a:gd name="T2" fmla="*/ 46 w 1308"/>
                  <a:gd name="T3" fmla="*/ 0 h 6"/>
                  <a:gd name="T4" fmla="*/ 46 w 1308"/>
                  <a:gd name="T5" fmla="*/ 6 h 6"/>
                  <a:gd name="T6" fmla="*/ 118 w 1308"/>
                  <a:gd name="T7" fmla="*/ 0 h 6"/>
                  <a:gd name="T8" fmla="*/ 92 w 1308"/>
                  <a:gd name="T9" fmla="*/ 0 h 6"/>
                  <a:gd name="T10" fmla="*/ 164 w 1308"/>
                  <a:gd name="T11" fmla="*/ 6 h 6"/>
                  <a:gd name="T12" fmla="*/ 183 w 1308"/>
                  <a:gd name="T13" fmla="*/ 0 h 6"/>
                  <a:gd name="T14" fmla="*/ 183 w 1308"/>
                  <a:gd name="T15" fmla="*/ 6 h 6"/>
                  <a:gd name="T16" fmla="*/ 255 w 1308"/>
                  <a:gd name="T17" fmla="*/ 0 h 6"/>
                  <a:gd name="T18" fmla="*/ 229 w 1308"/>
                  <a:gd name="T19" fmla="*/ 0 h 6"/>
                  <a:gd name="T20" fmla="*/ 301 w 1308"/>
                  <a:gd name="T21" fmla="*/ 6 h 6"/>
                  <a:gd name="T22" fmla="*/ 321 w 1308"/>
                  <a:gd name="T23" fmla="*/ 0 h 6"/>
                  <a:gd name="T24" fmla="*/ 321 w 1308"/>
                  <a:gd name="T25" fmla="*/ 6 h 6"/>
                  <a:gd name="T26" fmla="*/ 392 w 1308"/>
                  <a:gd name="T27" fmla="*/ 0 h 6"/>
                  <a:gd name="T28" fmla="*/ 366 w 1308"/>
                  <a:gd name="T29" fmla="*/ 0 h 6"/>
                  <a:gd name="T30" fmla="*/ 438 w 1308"/>
                  <a:gd name="T31" fmla="*/ 6 h 6"/>
                  <a:gd name="T32" fmla="*/ 458 w 1308"/>
                  <a:gd name="T33" fmla="*/ 0 h 6"/>
                  <a:gd name="T34" fmla="*/ 458 w 1308"/>
                  <a:gd name="T35" fmla="*/ 6 h 6"/>
                  <a:gd name="T36" fmla="*/ 530 w 1308"/>
                  <a:gd name="T37" fmla="*/ 0 h 6"/>
                  <a:gd name="T38" fmla="*/ 504 w 1308"/>
                  <a:gd name="T39" fmla="*/ 0 h 6"/>
                  <a:gd name="T40" fmla="*/ 576 w 1308"/>
                  <a:gd name="T41" fmla="*/ 6 h 6"/>
                  <a:gd name="T42" fmla="*/ 595 w 1308"/>
                  <a:gd name="T43" fmla="*/ 0 h 6"/>
                  <a:gd name="T44" fmla="*/ 595 w 1308"/>
                  <a:gd name="T45" fmla="*/ 6 h 6"/>
                  <a:gd name="T46" fmla="*/ 667 w 1308"/>
                  <a:gd name="T47" fmla="*/ 0 h 6"/>
                  <a:gd name="T48" fmla="*/ 641 w 1308"/>
                  <a:gd name="T49" fmla="*/ 0 h 6"/>
                  <a:gd name="T50" fmla="*/ 713 w 1308"/>
                  <a:gd name="T51" fmla="*/ 6 h 6"/>
                  <a:gd name="T52" fmla="*/ 733 w 1308"/>
                  <a:gd name="T53" fmla="*/ 0 h 6"/>
                  <a:gd name="T54" fmla="*/ 733 w 1308"/>
                  <a:gd name="T55" fmla="*/ 6 h 6"/>
                  <a:gd name="T56" fmla="*/ 805 w 1308"/>
                  <a:gd name="T57" fmla="*/ 0 h 6"/>
                  <a:gd name="T58" fmla="*/ 779 w 1308"/>
                  <a:gd name="T59" fmla="*/ 0 h 6"/>
                  <a:gd name="T60" fmla="*/ 851 w 1308"/>
                  <a:gd name="T61" fmla="*/ 6 h 6"/>
                  <a:gd name="T62" fmla="*/ 870 w 1308"/>
                  <a:gd name="T63" fmla="*/ 0 h 6"/>
                  <a:gd name="T64" fmla="*/ 870 w 1308"/>
                  <a:gd name="T65" fmla="*/ 6 h 6"/>
                  <a:gd name="T66" fmla="*/ 942 w 1308"/>
                  <a:gd name="T67" fmla="*/ 0 h 6"/>
                  <a:gd name="T68" fmla="*/ 916 w 1308"/>
                  <a:gd name="T69" fmla="*/ 0 h 6"/>
                  <a:gd name="T70" fmla="*/ 988 w 1308"/>
                  <a:gd name="T71" fmla="*/ 6 h 6"/>
                  <a:gd name="T72" fmla="*/ 1007 w 1308"/>
                  <a:gd name="T73" fmla="*/ 0 h 6"/>
                  <a:gd name="T74" fmla="*/ 1007 w 1308"/>
                  <a:gd name="T75" fmla="*/ 6 h 6"/>
                  <a:gd name="T76" fmla="*/ 1079 w 1308"/>
                  <a:gd name="T77" fmla="*/ 0 h 6"/>
                  <a:gd name="T78" fmla="*/ 1053 w 1308"/>
                  <a:gd name="T79" fmla="*/ 0 h 6"/>
                  <a:gd name="T80" fmla="*/ 1125 w 1308"/>
                  <a:gd name="T81" fmla="*/ 6 h 6"/>
                  <a:gd name="T82" fmla="*/ 1145 w 1308"/>
                  <a:gd name="T83" fmla="*/ 0 h 6"/>
                  <a:gd name="T84" fmla="*/ 1145 w 1308"/>
                  <a:gd name="T85" fmla="*/ 6 h 6"/>
                  <a:gd name="T86" fmla="*/ 1217 w 1308"/>
                  <a:gd name="T87" fmla="*/ 0 h 6"/>
                  <a:gd name="T88" fmla="*/ 1190 w 1308"/>
                  <a:gd name="T89" fmla="*/ 0 h 6"/>
                  <a:gd name="T90" fmla="*/ 1263 w 1308"/>
                  <a:gd name="T91" fmla="*/ 6 h 6"/>
                  <a:gd name="T92" fmla="*/ 1282 w 1308"/>
                  <a:gd name="T93" fmla="*/ 0 h 6"/>
                  <a:gd name="T94" fmla="*/ 1282 w 1308"/>
                  <a:gd name="T9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08" h="6">
                    <a:moveTo>
                      <a:pt x="0" y="0"/>
                    </a:moveTo>
                    <a:lnTo>
                      <a:pt x="26" y="0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46" y="0"/>
                    </a:moveTo>
                    <a:lnTo>
                      <a:pt x="72" y="0"/>
                    </a:lnTo>
                    <a:lnTo>
                      <a:pt x="72" y="6"/>
                    </a:lnTo>
                    <a:lnTo>
                      <a:pt x="46" y="6"/>
                    </a:lnTo>
                    <a:lnTo>
                      <a:pt x="46" y="0"/>
                    </a:lnTo>
                    <a:close/>
                    <a:moveTo>
                      <a:pt x="92" y="0"/>
                    </a:moveTo>
                    <a:lnTo>
                      <a:pt x="118" y="0"/>
                    </a:lnTo>
                    <a:lnTo>
                      <a:pt x="118" y="6"/>
                    </a:lnTo>
                    <a:lnTo>
                      <a:pt x="92" y="6"/>
                    </a:lnTo>
                    <a:lnTo>
                      <a:pt x="92" y="0"/>
                    </a:lnTo>
                    <a:close/>
                    <a:moveTo>
                      <a:pt x="137" y="0"/>
                    </a:moveTo>
                    <a:lnTo>
                      <a:pt x="164" y="0"/>
                    </a:lnTo>
                    <a:lnTo>
                      <a:pt x="164" y="6"/>
                    </a:lnTo>
                    <a:lnTo>
                      <a:pt x="137" y="6"/>
                    </a:lnTo>
                    <a:lnTo>
                      <a:pt x="137" y="0"/>
                    </a:lnTo>
                    <a:close/>
                    <a:moveTo>
                      <a:pt x="183" y="0"/>
                    </a:moveTo>
                    <a:lnTo>
                      <a:pt x="209" y="0"/>
                    </a:lnTo>
                    <a:lnTo>
                      <a:pt x="209" y="6"/>
                    </a:lnTo>
                    <a:lnTo>
                      <a:pt x="183" y="6"/>
                    </a:lnTo>
                    <a:lnTo>
                      <a:pt x="183" y="0"/>
                    </a:lnTo>
                    <a:close/>
                    <a:moveTo>
                      <a:pt x="229" y="0"/>
                    </a:moveTo>
                    <a:lnTo>
                      <a:pt x="255" y="0"/>
                    </a:lnTo>
                    <a:lnTo>
                      <a:pt x="255" y="6"/>
                    </a:lnTo>
                    <a:lnTo>
                      <a:pt x="229" y="6"/>
                    </a:lnTo>
                    <a:lnTo>
                      <a:pt x="229" y="0"/>
                    </a:lnTo>
                    <a:close/>
                    <a:moveTo>
                      <a:pt x="275" y="0"/>
                    </a:moveTo>
                    <a:lnTo>
                      <a:pt x="301" y="0"/>
                    </a:lnTo>
                    <a:lnTo>
                      <a:pt x="301" y="6"/>
                    </a:lnTo>
                    <a:lnTo>
                      <a:pt x="275" y="6"/>
                    </a:lnTo>
                    <a:lnTo>
                      <a:pt x="275" y="0"/>
                    </a:lnTo>
                    <a:close/>
                    <a:moveTo>
                      <a:pt x="321" y="0"/>
                    </a:moveTo>
                    <a:lnTo>
                      <a:pt x="347" y="0"/>
                    </a:lnTo>
                    <a:lnTo>
                      <a:pt x="347" y="6"/>
                    </a:lnTo>
                    <a:lnTo>
                      <a:pt x="321" y="6"/>
                    </a:lnTo>
                    <a:lnTo>
                      <a:pt x="321" y="0"/>
                    </a:lnTo>
                    <a:close/>
                    <a:moveTo>
                      <a:pt x="366" y="0"/>
                    </a:moveTo>
                    <a:lnTo>
                      <a:pt x="392" y="0"/>
                    </a:lnTo>
                    <a:lnTo>
                      <a:pt x="392" y="6"/>
                    </a:lnTo>
                    <a:lnTo>
                      <a:pt x="366" y="6"/>
                    </a:lnTo>
                    <a:lnTo>
                      <a:pt x="366" y="0"/>
                    </a:lnTo>
                    <a:close/>
                    <a:moveTo>
                      <a:pt x="412" y="0"/>
                    </a:moveTo>
                    <a:lnTo>
                      <a:pt x="438" y="0"/>
                    </a:lnTo>
                    <a:lnTo>
                      <a:pt x="438" y="6"/>
                    </a:lnTo>
                    <a:lnTo>
                      <a:pt x="412" y="6"/>
                    </a:lnTo>
                    <a:lnTo>
                      <a:pt x="412" y="0"/>
                    </a:lnTo>
                    <a:close/>
                    <a:moveTo>
                      <a:pt x="458" y="0"/>
                    </a:moveTo>
                    <a:lnTo>
                      <a:pt x="484" y="0"/>
                    </a:lnTo>
                    <a:lnTo>
                      <a:pt x="484" y="6"/>
                    </a:lnTo>
                    <a:lnTo>
                      <a:pt x="458" y="6"/>
                    </a:lnTo>
                    <a:lnTo>
                      <a:pt x="458" y="0"/>
                    </a:lnTo>
                    <a:close/>
                    <a:moveTo>
                      <a:pt x="504" y="0"/>
                    </a:moveTo>
                    <a:lnTo>
                      <a:pt x="530" y="0"/>
                    </a:lnTo>
                    <a:lnTo>
                      <a:pt x="530" y="6"/>
                    </a:lnTo>
                    <a:lnTo>
                      <a:pt x="504" y="6"/>
                    </a:lnTo>
                    <a:lnTo>
                      <a:pt x="504" y="0"/>
                    </a:lnTo>
                    <a:close/>
                    <a:moveTo>
                      <a:pt x="549" y="0"/>
                    </a:moveTo>
                    <a:lnTo>
                      <a:pt x="576" y="0"/>
                    </a:lnTo>
                    <a:lnTo>
                      <a:pt x="576" y="6"/>
                    </a:lnTo>
                    <a:lnTo>
                      <a:pt x="549" y="6"/>
                    </a:lnTo>
                    <a:lnTo>
                      <a:pt x="549" y="0"/>
                    </a:lnTo>
                    <a:close/>
                    <a:moveTo>
                      <a:pt x="595" y="0"/>
                    </a:moveTo>
                    <a:lnTo>
                      <a:pt x="621" y="0"/>
                    </a:lnTo>
                    <a:lnTo>
                      <a:pt x="621" y="6"/>
                    </a:lnTo>
                    <a:lnTo>
                      <a:pt x="595" y="6"/>
                    </a:lnTo>
                    <a:lnTo>
                      <a:pt x="595" y="0"/>
                    </a:lnTo>
                    <a:close/>
                    <a:moveTo>
                      <a:pt x="641" y="0"/>
                    </a:moveTo>
                    <a:lnTo>
                      <a:pt x="667" y="0"/>
                    </a:lnTo>
                    <a:lnTo>
                      <a:pt x="667" y="6"/>
                    </a:lnTo>
                    <a:lnTo>
                      <a:pt x="641" y="6"/>
                    </a:lnTo>
                    <a:lnTo>
                      <a:pt x="641" y="0"/>
                    </a:lnTo>
                    <a:close/>
                    <a:moveTo>
                      <a:pt x="687" y="0"/>
                    </a:moveTo>
                    <a:lnTo>
                      <a:pt x="713" y="0"/>
                    </a:lnTo>
                    <a:lnTo>
                      <a:pt x="713" y="6"/>
                    </a:lnTo>
                    <a:lnTo>
                      <a:pt x="687" y="6"/>
                    </a:lnTo>
                    <a:lnTo>
                      <a:pt x="687" y="0"/>
                    </a:lnTo>
                    <a:close/>
                    <a:moveTo>
                      <a:pt x="733" y="0"/>
                    </a:moveTo>
                    <a:lnTo>
                      <a:pt x="759" y="0"/>
                    </a:lnTo>
                    <a:lnTo>
                      <a:pt x="759" y="6"/>
                    </a:lnTo>
                    <a:lnTo>
                      <a:pt x="733" y="6"/>
                    </a:lnTo>
                    <a:lnTo>
                      <a:pt x="733" y="0"/>
                    </a:lnTo>
                    <a:close/>
                    <a:moveTo>
                      <a:pt x="779" y="0"/>
                    </a:moveTo>
                    <a:lnTo>
                      <a:pt x="805" y="0"/>
                    </a:lnTo>
                    <a:lnTo>
                      <a:pt x="805" y="6"/>
                    </a:lnTo>
                    <a:lnTo>
                      <a:pt x="779" y="6"/>
                    </a:lnTo>
                    <a:lnTo>
                      <a:pt x="779" y="0"/>
                    </a:lnTo>
                    <a:close/>
                    <a:moveTo>
                      <a:pt x="824" y="0"/>
                    </a:moveTo>
                    <a:lnTo>
                      <a:pt x="851" y="0"/>
                    </a:lnTo>
                    <a:lnTo>
                      <a:pt x="851" y="6"/>
                    </a:lnTo>
                    <a:lnTo>
                      <a:pt x="824" y="6"/>
                    </a:lnTo>
                    <a:lnTo>
                      <a:pt x="824" y="0"/>
                    </a:lnTo>
                    <a:close/>
                    <a:moveTo>
                      <a:pt x="870" y="0"/>
                    </a:moveTo>
                    <a:lnTo>
                      <a:pt x="896" y="0"/>
                    </a:lnTo>
                    <a:lnTo>
                      <a:pt x="896" y="6"/>
                    </a:lnTo>
                    <a:lnTo>
                      <a:pt x="870" y="6"/>
                    </a:lnTo>
                    <a:lnTo>
                      <a:pt x="870" y="0"/>
                    </a:lnTo>
                    <a:close/>
                    <a:moveTo>
                      <a:pt x="916" y="0"/>
                    </a:moveTo>
                    <a:lnTo>
                      <a:pt x="942" y="0"/>
                    </a:lnTo>
                    <a:lnTo>
                      <a:pt x="942" y="6"/>
                    </a:lnTo>
                    <a:lnTo>
                      <a:pt x="916" y="6"/>
                    </a:lnTo>
                    <a:lnTo>
                      <a:pt x="916" y="0"/>
                    </a:lnTo>
                    <a:close/>
                    <a:moveTo>
                      <a:pt x="962" y="0"/>
                    </a:moveTo>
                    <a:lnTo>
                      <a:pt x="988" y="0"/>
                    </a:lnTo>
                    <a:lnTo>
                      <a:pt x="988" y="6"/>
                    </a:lnTo>
                    <a:lnTo>
                      <a:pt x="962" y="6"/>
                    </a:lnTo>
                    <a:lnTo>
                      <a:pt x="962" y="0"/>
                    </a:lnTo>
                    <a:close/>
                    <a:moveTo>
                      <a:pt x="1007" y="0"/>
                    </a:moveTo>
                    <a:lnTo>
                      <a:pt x="1034" y="0"/>
                    </a:lnTo>
                    <a:lnTo>
                      <a:pt x="1034" y="6"/>
                    </a:lnTo>
                    <a:lnTo>
                      <a:pt x="1007" y="6"/>
                    </a:lnTo>
                    <a:lnTo>
                      <a:pt x="1007" y="0"/>
                    </a:lnTo>
                    <a:close/>
                    <a:moveTo>
                      <a:pt x="1053" y="0"/>
                    </a:moveTo>
                    <a:lnTo>
                      <a:pt x="1079" y="0"/>
                    </a:lnTo>
                    <a:lnTo>
                      <a:pt x="1079" y="6"/>
                    </a:lnTo>
                    <a:lnTo>
                      <a:pt x="1053" y="6"/>
                    </a:lnTo>
                    <a:lnTo>
                      <a:pt x="1053" y="0"/>
                    </a:lnTo>
                    <a:close/>
                    <a:moveTo>
                      <a:pt x="1099" y="0"/>
                    </a:moveTo>
                    <a:lnTo>
                      <a:pt x="1125" y="0"/>
                    </a:lnTo>
                    <a:lnTo>
                      <a:pt x="1125" y="6"/>
                    </a:lnTo>
                    <a:lnTo>
                      <a:pt x="1099" y="6"/>
                    </a:lnTo>
                    <a:lnTo>
                      <a:pt x="1099" y="0"/>
                    </a:lnTo>
                    <a:close/>
                    <a:moveTo>
                      <a:pt x="1145" y="0"/>
                    </a:moveTo>
                    <a:lnTo>
                      <a:pt x="1171" y="0"/>
                    </a:lnTo>
                    <a:lnTo>
                      <a:pt x="1171" y="6"/>
                    </a:lnTo>
                    <a:lnTo>
                      <a:pt x="1145" y="6"/>
                    </a:lnTo>
                    <a:lnTo>
                      <a:pt x="1145" y="0"/>
                    </a:lnTo>
                    <a:close/>
                    <a:moveTo>
                      <a:pt x="1190" y="0"/>
                    </a:moveTo>
                    <a:lnTo>
                      <a:pt x="1217" y="0"/>
                    </a:lnTo>
                    <a:lnTo>
                      <a:pt x="1217" y="6"/>
                    </a:lnTo>
                    <a:lnTo>
                      <a:pt x="1190" y="6"/>
                    </a:lnTo>
                    <a:lnTo>
                      <a:pt x="1190" y="0"/>
                    </a:lnTo>
                    <a:close/>
                    <a:moveTo>
                      <a:pt x="1236" y="0"/>
                    </a:moveTo>
                    <a:lnTo>
                      <a:pt x="1263" y="0"/>
                    </a:lnTo>
                    <a:lnTo>
                      <a:pt x="1263" y="6"/>
                    </a:lnTo>
                    <a:lnTo>
                      <a:pt x="1236" y="6"/>
                    </a:lnTo>
                    <a:lnTo>
                      <a:pt x="1236" y="0"/>
                    </a:lnTo>
                    <a:close/>
                    <a:moveTo>
                      <a:pt x="1282" y="0"/>
                    </a:moveTo>
                    <a:lnTo>
                      <a:pt x="1308" y="0"/>
                    </a:lnTo>
                    <a:lnTo>
                      <a:pt x="1308" y="6"/>
                    </a:lnTo>
                    <a:lnTo>
                      <a:pt x="1282" y="6"/>
                    </a:lnTo>
                    <a:lnTo>
                      <a:pt x="12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Rectangle 394"/>
              <p:cNvSpPr>
                <a:spLocks noChangeArrowheads="1"/>
              </p:cNvSpPr>
              <p:nvPr/>
            </p:nvSpPr>
            <p:spPr bwMode="auto">
              <a:xfrm>
                <a:off x="5364956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Rectangle 395"/>
              <p:cNvSpPr>
                <a:spLocks noChangeArrowheads="1"/>
              </p:cNvSpPr>
              <p:nvPr/>
            </p:nvSpPr>
            <p:spPr bwMode="auto">
              <a:xfrm>
                <a:off x="5437981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396"/>
              <p:cNvSpPr>
                <a:spLocks noChangeArrowheads="1"/>
              </p:cNvSpPr>
              <p:nvPr/>
            </p:nvSpPr>
            <p:spPr bwMode="auto">
              <a:xfrm>
                <a:off x="5511006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Rectangle 397"/>
              <p:cNvSpPr>
                <a:spLocks noChangeArrowheads="1"/>
              </p:cNvSpPr>
              <p:nvPr/>
            </p:nvSpPr>
            <p:spPr bwMode="auto">
              <a:xfrm>
                <a:off x="5582443" y="5253038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Rectangle 398"/>
              <p:cNvSpPr>
                <a:spLocks noChangeArrowheads="1"/>
              </p:cNvSpPr>
              <p:nvPr/>
            </p:nvSpPr>
            <p:spPr bwMode="auto">
              <a:xfrm>
                <a:off x="5655468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Rectangle 399"/>
              <p:cNvSpPr>
                <a:spLocks noChangeArrowheads="1"/>
              </p:cNvSpPr>
              <p:nvPr/>
            </p:nvSpPr>
            <p:spPr bwMode="auto">
              <a:xfrm>
                <a:off x="5728493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Rectangle 400"/>
              <p:cNvSpPr>
                <a:spLocks noChangeArrowheads="1"/>
              </p:cNvSpPr>
              <p:nvPr/>
            </p:nvSpPr>
            <p:spPr bwMode="auto">
              <a:xfrm>
                <a:off x="5801518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Rectangle 401"/>
              <p:cNvSpPr>
                <a:spLocks noChangeArrowheads="1"/>
              </p:cNvSpPr>
              <p:nvPr/>
            </p:nvSpPr>
            <p:spPr bwMode="auto">
              <a:xfrm>
                <a:off x="5874543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Rectangle 402"/>
              <p:cNvSpPr>
                <a:spLocks noChangeArrowheads="1"/>
              </p:cNvSpPr>
              <p:nvPr/>
            </p:nvSpPr>
            <p:spPr bwMode="auto">
              <a:xfrm>
                <a:off x="5945981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Rectangle 403"/>
              <p:cNvSpPr>
                <a:spLocks noChangeArrowheads="1"/>
              </p:cNvSpPr>
              <p:nvPr/>
            </p:nvSpPr>
            <p:spPr bwMode="auto">
              <a:xfrm>
                <a:off x="6019006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Rectangle 404"/>
              <p:cNvSpPr>
                <a:spLocks noChangeArrowheads="1"/>
              </p:cNvSpPr>
              <p:nvPr/>
            </p:nvSpPr>
            <p:spPr bwMode="auto">
              <a:xfrm>
                <a:off x="6092031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Rectangle 405"/>
              <p:cNvSpPr>
                <a:spLocks noChangeArrowheads="1"/>
              </p:cNvSpPr>
              <p:nvPr/>
            </p:nvSpPr>
            <p:spPr bwMode="auto">
              <a:xfrm>
                <a:off x="6165056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Rectangle 406"/>
              <p:cNvSpPr>
                <a:spLocks noChangeArrowheads="1"/>
              </p:cNvSpPr>
              <p:nvPr/>
            </p:nvSpPr>
            <p:spPr bwMode="auto">
              <a:xfrm>
                <a:off x="6236493" y="5253038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Rectangle 407"/>
              <p:cNvSpPr>
                <a:spLocks noChangeArrowheads="1"/>
              </p:cNvSpPr>
              <p:nvPr/>
            </p:nvSpPr>
            <p:spPr bwMode="auto">
              <a:xfrm>
                <a:off x="6309518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Rectangle 408"/>
              <p:cNvSpPr>
                <a:spLocks noChangeArrowheads="1"/>
              </p:cNvSpPr>
              <p:nvPr/>
            </p:nvSpPr>
            <p:spPr bwMode="auto">
              <a:xfrm>
                <a:off x="6382543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Rectangle 409"/>
              <p:cNvSpPr>
                <a:spLocks noChangeArrowheads="1"/>
              </p:cNvSpPr>
              <p:nvPr/>
            </p:nvSpPr>
            <p:spPr bwMode="auto">
              <a:xfrm>
                <a:off x="6455568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Rectangle 410"/>
              <p:cNvSpPr>
                <a:spLocks noChangeArrowheads="1"/>
              </p:cNvSpPr>
              <p:nvPr/>
            </p:nvSpPr>
            <p:spPr bwMode="auto">
              <a:xfrm>
                <a:off x="6528593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Rectangle 411"/>
              <p:cNvSpPr>
                <a:spLocks noChangeArrowheads="1"/>
              </p:cNvSpPr>
              <p:nvPr/>
            </p:nvSpPr>
            <p:spPr bwMode="auto">
              <a:xfrm>
                <a:off x="6601618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Rectangle 412"/>
              <p:cNvSpPr>
                <a:spLocks noChangeArrowheads="1"/>
              </p:cNvSpPr>
              <p:nvPr/>
            </p:nvSpPr>
            <p:spPr bwMode="auto">
              <a:xfrm>
                <a:off x="6673056" y="5253038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Rectangle 413"/>
              <p:cNvSpPr>
                <a:spLocks noChangeArrowheads="1"/>
              </p:cNvSpPr>
              <p:nvPr/>
            </p:nvSpPr>
            <p:spPr bwMode="auto">
              <a:xfrm>
                <a:off x="6746081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Rectangle 414"/>
              <p:cNvSpPr>
                <a:spLocks noChangeArrowheads="1"/>
              </p:cNvSpPr>
              <p:nvPr/>
            </p:nvSpPr>
            <p:spPr bwMode="auto">
              <a:xfrm>
                <a:off x="6819106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Rectangle 415"/>
              <p:cNvSpPr>
                <a:spLocks noChangeArrowheads="1"/>
              </p:cNvSpPr>
              <p:nvPr/>
            </p:nvSpPr>
            <p:spPr bwMode="auto">
              <a:xfrm>
                <a:off x="6892131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Rectangle 416"/>
              <p:cNvSpPr>
                <a:spLocks noChangeArrowheads="1"/>
              </p:cNvSpPr>
              <p:nvPr/>
            </p:nvSpPr>
            <p:spPr bwMode="auto">
              <a:xfrm>
                <a:off x="6963568" y="5253038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Rectangle 417"/>
              <p:cNvSpPr>
                <a:spLocks noChangeArrowheads="1"/>
              </p:cNvSpPr>
              <p:nvPr/>
            </p:nvSpPr>
            <p:spPr bwMode="auto">
              <a:xfrm>
                <a:off x="7036593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419"/>
              <p:cNvSpPr>
                <a:spLocks noChangeArrowheads="1"/>
              </p:cNvSpPr>
              <p:nvPr/>
            </p:nvSpPr>
            <p:spPr bwMode="auto">
              <a:xfrm>
                <a:off x="7109618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420"/>
              <p:cNvSpPr>
                <a:spLocks noChangeArrowheads="1"/>
              </p:cNvSpPr>
              <p:nvPr/>
            </p:nvSpPr>
            <p:spPr bwMode="auto">
              <a:xfrm>
                <a:off x="7182643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421"/>
              <p:cNvSpPr>
                <a:spLocks noChangeArrowheads="1"/>
              </p:cNvSpPr>
              <p:nvPr/>
            </p:nvSpPr>
            <p:spPr bwMode="auto">
              <a:xfrm>
                <a:off x="7254081" y="5253038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422"/>
              <p:cNvSpPr>
                <a:spLocks noChangeArrowheads="1"/>
              </p:cNvSpPr>
              <p:nvPr/>
            </p:nvSpPr>
            <p:spPr bwMode="auto">
              <a:xfrm>
                <a:off x="7327106" y="5253038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423"/>
              <p:cNvSpPr>
                <a:spLocks noChangeArrowheads="1"/>
              </p:cNvSpPr>
              <p:nvPr/>
            </p:nvSpPr>
            <p:spPr bwMode="auto">
              <a:xfrm>
                <a:off x="7400131" y="5253038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424"/>
              <p:cNvSpPr>
                <a:spLocks noEditPoints="1"/>
              </p:cNvSpPr>
              <p:nvPr/>
            </p:nvSpPr>
            <p:spPr bwMode="auto">
              <a:xfrm>
                <a:off x="5364956" y="5557838"/>
                <a:ext cx="2076450" cy="11113"/>
              </a:xfrm>
              <a:custGeom>
                <a:avLst/>
                <a:gdLst>
                  <a:gd name="T0" fmla="*/ 26 w 1308"/>
                  <a:gd name="T1" fmla="*/ 7 h 7"/>
                  <a:gd name="T2" fmla="*/ 46 w 1308"/>
                  <a:gd name="T3" fmla="*/ 0 h 7"/>
                  <a:gd name="T4" fmla="*/ 46 w 1308"/>
                  <a:gd name="T5" fmla="*/ 7 h 7"/>
                  <a:gd name="T6" fmla="*/ 118 w 1308"/>
                  <a:gd name="T7" fmla="*/ 0 h 7"/>
                  <a:gd name="T8" fmla="*/ 92 w 1308"/>
                  <a:gd name="T9" fmla="*/ 0 h 7"/>
                  <a:gd name="T10" fmla="*/ 164 w 1308"/>
                  <a:gd name="T11" fmla="*/ 7 h 7"/>
                  <a:gd name="T12" fmla="*/ 183 w 1308"/>
                  <a:gd name="T13" fmla="*/ 0 h 7"/>
                  <a:gd name="T14" fmla="*/ 183 w 1308"/>
                  <a:gd name="T15" fmla="*/ 7 h 7"/>
                  <a:gd name="T16" fmla="*/ 255 w 1308"/>
                  <a:gd name="T17" fmla="*/ 0 h 7"/>
                  <a:gd name="T18" fmla="*/ 229 w 1308"/>
                  <a:gd name="T19" fmla="*/ 0 h 7"/>
                  <a:gd name="T20" fmla="*/ 301 w 1308"/>
                  <a:gd name="T21" fmla="*/ 7 h 7"/>
                  <a:gd name="T22" fmla="*/ 321 w 1308"/>
                  <a:gd name="T23" fmla="*/ 0 h 7"/>
                  <a:gd name="T24" fmla="*/ 321 w 1308"/>
                  <a:gd name="T25" fmla="*/ 7 h 7"/>
                  <a:gd name="T26" fmla="*/ 392 w 1308"/>
                  <a:gd name="T27" fmla="*/ 0 h 7"/>
                  <a:gd name="T28" fmla="*/ 366 w 1308"/>
                  <a:gd name="T29" fmla="*/ 0 h 7"/>
                  <a:gd name="T30" fmla="*/ 438 w 1308"/>
                  <a:gd name="T31" fmla="*/ 7 h 7"/>
                  <a:gd name="T32" fmla="*/ 458 w 1308"/>
                  <a:gd name="T33" fmla="*/ 0 h 7"/>
                  <a:gd name="T34" fmla="*/ 458 w 1308"/>
                  <a:gd name="T35" fmla="*/ 7 h 7"/>
                  <a:gd name="T36" fmla="*/ 530 w 1308"/>
                  <a:gd name="T37" fmla="*/ 0 h 7"/>
                  <a:gd name="T38" fmla="*/ 504 w 1308"/>
                  <a:gd name="T39" fmla="*/ 0 h 7"/>
                  <a:gd name="T40" fmla="*/ 576 w 1308"/>
                  <a:gd name="T41" fmla="*/ 7 h 7"/>
                  <a:gd name="T42" fmla="*/ 595 w 1308"/>
                  <a:gd name="T43" fmla="*/ 0 h 7"/>
                  <a:gd name="T44" fmla="*/ 595 w 1308"/>
                  <a:gd name="T45" fmla="*/ 7 h 7"/>
                  <a:gd name="T46" fmla="*/ 667 w 1308"/>
                  <a:gd name="T47" fmla="*/ 0 h 7"/>
                  <a:gd name="T48" fmla="*/ 641 w 1308"/>
                  <a:gd name="T49" fmla="*/ 0 h 7"/>
                  <a:gd name="T50" fmla="*/ 713 w 1308"/>
                  <a:gd name="T51" fmla="*/ 7 h 7"/>
                  <a:gd name="T52" fmla="*/ 733 w 1308"/>
                  <a:gd name="T53" fmla="*/ 0 h 7"/>
                  <a:gd name="T54" fmla="*/ 733 w 1308"/>
                  <a:gd name="T55" fmla="*/ 7 h 7"/>
                  <a:gd name="T56" fmla="*/ 805 w 1308"/>
                  <a:gd name="T57" fmla="*/ 0 h 7"/>
                  <a:gd name="T58" fmla="*/ 779 w 1308"/>
                  <a:gd name="T59" fmla="*/ 0 h 7"/>
                  <a:gd name="T60" fmla="*/ 851 w 1308"/>
                  <a:gd name="T61" fmla="*/ 7 h 7"/>
                  <a:gd name="T62" fmla="*/ 870 w 1308"/>
                  <a:gd name="T63" fmla="*/ 0 h 7"/>
                  <a:gd name="T64" fmla="*/ 870 w 1308"/>
                  <a:gd name="T65" fmla="*/ 7 h 7"/>
                  <a:gd name="T66" fmla="*/ 942 w 1308"/>
                  <a:gd name="T67" fmla="*/ 0 h 7"/>
                  <a:gd name="T68" fmla="*/ 916 w 1308"/>
                  <a:gd name="T69" fmla="*/ 0 h 7"/>
                  <a:gd name="T70" fmla="*/ 988 w 1308"/>
                  <a:gd name="T71" fmla="*/ 7 h 7"/>
                  <a:gd name="T72" fmla="*/ 1007 w 1308"/>
                  <a:gd name="T73" fmla="*/ 0 h 7"/>
                  <a:gd name="T74" fmla="*/ 1007 w 1308"/>
                  <a:gd name="T75" fmla="*/ 7 h 7"/>
                  <a:gd name="T76" fmla="*/ 1079 w 1308"/>
                  <a:gd name="T77" fmla="*/ 0 h 7"/>
                  <a:gd name="T78" fmla="*/ 1053 w 1308"/>
                  <a:gd name="T79" fmla="*/ 0 h 7"/>
                  <a:gd name="T80" fmla="*/ 1125 w 1308"/>
                  <a:gd name="T81" fmla="*/ 7 h 7"/>
                  <a:gd name="T82" fmla="*/ 1145 w 1308"/>
                  <a:gd name="T83" fmla="*/ 0 h 7"/>
                  <a:gd name="T84" fmla="*/ 1145 w 1308"/>
                  <a:gd name="T85" fmla="*/ 7 h 7"/>
                  <a:gd name="T86" fmla="*/ 1217 w 1308"/>
                  <a:gd name="T87" fmla="*/ 0 h 7"/>
                  <a:gd name="T88" fmla="*/ 1190 w 1308"/>
                  <a:gd name="T89" fmla="*/ 0 h 7"/>
                  <a:gd name="T90" fmla="*/ 1263 w 1308"/>
                  <a:gd name="T91" fmla="*/ 7 h 7"/>
                  <a:gd name="T92" fmla="*/ 1282 w 1308"/>
                  <a:gd name="T93" fmla="*/ 0 h 7"/>
                  <a:gd name="T94" fmla="*/ 1282 w 1308"/>
                  <a:gd name="T9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08" h="7">
                    <a:moveTo>
                      <a:pt x="0" y="0"/>
                    </a:moveTo>
                    <a:lnTo>
                      <a:pt x="26" y="0"/>
                    </a:lnTo>
                    <a:lnTo>
                      <a:pt x="2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46" y="0"/>
                    </a:moveTo>
                    <a:lnTo>
                      <a:pt x="72" y="0"/>
                    </a:lnTo>
                    <a:lnTo>
                      <a:pt x="72" y="7"/>
                    </a:lnTo>
                    <a:lnTo>
                      <a:pt x="46" y="7"/>
                    </a:lnTo>
                    <a:lnTo>
                      <a:pt x="46" y="0"/>
                    </a:lnTo>
                    <a:close/>
                    <a:moveTo>
                      <a:pt x="92" y="0"/>
                    </a:moveTo>
                    <a:lnTo>
                      <a:pt x="118" y="0"/>
                    </a:lnTo>
                    <a:lnTo>
                      <a:pt x="118" y="7"/>
                    </a:lnTo>
                    <a:lnTo>
                      <a:pt x="92" y="7"/>
                    </a:lnTo>
                    <a:lnTo>
                      <a:pt x="92" y="0"/>
                    </a:lnTo>
                    <a:close/>
                    <a:moveTo>
                      <a:pt x="137" y="0"/>
                    </a:moveTo>
                    <a:lnTo>
                      <a:pt x="164" y="0"/>
                    </a:lnTo>
                    <a:lnTo>
                      <a:pt x="164" y="7"/>
                    </a:lnTo>
                    <a:lnTo>
                      <a:pt x="137" y="7"/>
                    </a:lnTo>
                    <a:lnTo>
                      <a:pt x="137" y="0"/>
                    </a:lnTo>
                    <a:close/>
                    <a:moveTo>
                      <a:pt x="183" y="0"/>
                    </a:moveTo>
                    <a:lnTo>
                      <a:pt x="209" y="0"/>
                    </a:lnTo>
                    <a:lnTo>
                      <a:pt x="209" y="7"/>
                    </a:lnTo>
                    <a:lnTo>
                      <a:pt x="183" y="7"/>
                    </a:lnTo>
                    <a:lnTo>
                      <a:pt x="183" y="0"/>
                    </a:lnTo>
                    <a:close/>
                    <a:moveTo>
                      <a:pt x="229" y="0"/>
                    </a:moveTo>
                    <a:lnTo>
                      <a:pt x="255" y="0"/>
                    </a:lnTo>
                    <a:lnTo>
                      <a:pt x="255" y="7"/>
                    </a:lnTo>
                    <a:lnTo>
                      <a:pt x="229" y="7"/>
                    </a:lnTo>
                    <a:lnTo>
                      <a:pt x="229" y="0"/>
                    </a:lnTo>
                    <a:close/>
                    <a:moveTo>
                      <a:pt x="275" y="0"/>
                    </a:moveTo>
                    <a:lnTo>
                      <a:pt x="301" y="0"/>
                    </a:lnTo>
                    <a:lnTo>
                      <a:pt x="301" y="7"/>
                    </a:lnTo>
                    <a:lnTo>
                      <a:pt x="275" y="7"/>
                    </a:lnTo>
                    <a:lnTo>
                      <a:pt x="275" y="0"/>
                    </a:lnTo>
                    <a:close/>
                    <a:moveTo>
                      <a:pt x="321" y="0"/>
                    </a:moveTo>
                    <a:lnTo>
                      <a:pt x="347" y="0"/>
                    </a:lnTo>
                    <a:lnTo>
                      <a:pt x="347" y="7"/>
                    </a:lnTo>
                    <a:lnTo>
                      <a:pt x="321" y="7"/>
                    </a:lnTo>
                    <a:lnTo>
                      <a:pt x="321" y="0"/>
                    </a:lnTo>
                    <a:close/>
                    <a:moveTo>
                      <a:pt x="366" y="0"/>
                    </a:moveTo>
                    <a:lnTo>
                      <a:pt x="392" y="0"/>
                    </a:lnTo>
                    <a:lnTo>
                      <a:pt x="392" y="7"/>
                    </a:lnTo>
                    <a:lnTo>
                      <a:pt x="366" y="7"/>
                    </a:lnTo>
                    <a:lnTo>
                      <a:pt x="366" y="0"/>
                    </a:lnTo>
                    <a:close/>
                    <a:moveTo>
                      <a:pt x="412" y="0"/>
                    </a:moveTo>
                    <a:lnTo>
                      <a:pt x="438" y="0"/>
                    </a:lnTo>
                    <a:lnTo>
                      <a:pt x="438" y="7"/>
                    </a:lnTo>
                    <a:lnTo>
                      <a:pt x="412" y="7"/>
                    </a:lnTo>
                    <a:lnTo>
                      <a:pt x="412" y="0"/>
                    </a:lnTo>
                    <a:close/>
                    <a:moveTo>
                      <a:pt x="458" y="0"/>
                    </a:moveTo>
                    <a:lnTo>
                      <a:pt x="484" y="0"/>
                    </a:lnTo>
                    <a:lnTo>
                      <a:pt x="484" y="7"/>
                    </a:lnTo>
                    <a:lnTo>
                      <a:pt x="458" y="7"/>
                    </a:lnTo>
                    <a:lnTo>
                      <a:pt x="458" y="0"/>
                    </a:lnTo>
                    <a:close/>
                    <a:moveTo>
                      <a:pt x="504" y="0"/>
                    </a:moveTo>
                    <a:lnTo>
                      <a:pt x="530" y="0"/>
                    </a:lnTo>
                    <a:lnTo>
                      <a:pt x="530" y="7"/>
                    </a:lnTo>
                    <a:lnTo>
                      <a:pt x="504" y="7"/>
                    </a:lnTo>
                    <a:lnTo>
                      <a:pt x="504" y="0"/>
                    </a:lnTo>
                    <a:close/>
                    <a:moveTo>
                      <a:pt x="549" y="0"/>
                    </a:moveTo>
                    <a:lnTo>
                      <a:pt x="576" y="0"/>
                    </a:lnTo>
                    <a:lnTo>
                      <a:pt x="576" y="7"/>
                    </a:lnTo>
                    <a:lnTo>
                      <a:pt x="549" y="7"/>
                    </a:lnTo>
                    <a:lnTo>
                      <a:pt x="549" y="0"/>
                    </a:lnTo>
                    <a:close/>
                    <a:moveTo>
                      <a:pt x="595" y="0"/>
                    </a:moveTo>
                    <a:lnTo>
                      <a:pt x="621" y="0"/>
                    </a:lnTo>
                    <a:lnTo>
                      <a:pt x="621" y="7"/>
                    </a:lnTo>
                    <a:lnTo>
                      <a:pt x="595" y="7"/>
                    </a:lnTo>
                    <a:lnTo>
                      <a:pt x="595" y="0"/>
                    </a:lnTo>
                    <a:close/>
                    <a:moveTo>
                      <a:pt x="641" y="0"/>
                    </a:moveTo>
                    <a:lnTo>
                      <a:pt x="667" y="0"/>
                    </a:lnTo>
                    <a:lnTo>
                      <a:pt x="667" y="7"/>
                    </a:lnTo>
                    <a:lnTo>
                      <a:pt x="641" y="7"/>
                    </a:lnTo>
                    <a:lnTo>
                      <a:pt x="641" y="0"/>
                    </a:lnTo>
                    <a:close/>
                    <a:moveTo>
                      <a:pt x="687" y="0"/>
                    </a:moveTo>
                    <a:lnTo>
                      <a:pt x="713" y="0"/>
                    </a:lnTo>
                    <a:lnTo>
                      <a:pt x="713" y="7"/>
                    </a:lnTo>
                    <a:lnTo>
                      <a:pt x="687" y="7"/>
                    </a:lnTo>
                    <a:lnTo>
                      <a:pt x="687" y="0"/>
                    </a:lnTo>
                    <a:close/>
                    <a:moveTo>
                      <a:pt x="733" y="0"/>
                    </a:moveTo>
                    <a:lnTo>
                      <a:pt x="759" y="0"/>
                    </a:lnTo>
                    <a:lnTo>
                      <a:pt x="759" y="7"/>
                    </a:lnTo>
                    <a:lnTo>
                      <a:pt x="733" y="7"/>
                    </a:lnTo>
                    <a:lnTo>
                      <a:pt x="733" y="0"/>
                    </a:lnTo>
                    <a:close/>
                    <a:moveTo>
                      <a:pt x="779" y="0"/>
                    </a:moveTo>
                    <a:lnTo>
                      <a:pt x="805" y="0"/>
                    </a:lnTo>
                    <a:lnTo>
                      <a:pt x="805" y="7"/>
                    </a:lnTo>
                    <a:lnTo>
                      <a:pt x="779" y="7"/>
                    </a:lnTo>
                    <a:lnTo>
                      <a:pt x="779" y="0"/>
                    </a:lnTo>
                    <a:close/>
                    <a:moveTo>
                      <a:pt x="824" y="0"/>
                    </a:moveTo>
                    <a:lnTo>
                      <a:pt x="851" y="0"/>
                    </a:lnTo>
                    <a:lnTo>
                      <a:pt x="851" y="7"/>
                    </a:lnTo>
                    <a:lnTo>
                      <a:pt x="824" y="7"/>
                    </a:lnTo>
                    <a:lnTo>
                      <a:pt x="824" y="0"/>
                    </a:lnTo>
                    <a:close/>
                    <a:moveTo>
                      <a:pt x="870" y="0"/>
                    </a:moveTo>
                    <a:lnTo>
                      <a:pt x="896" y="0"/>
                    </a:lnTo>
                    <a:lnTo>
                      <a:pt x="896" y="7"/>
                    </a:lnTo>
                    <a:lnTo>
                      <a:pt x="870" y="7"/>
                    </a:lnTo>
                    <a:lnTo>
                      <a:pt x="870" y="0"/>
                    </a:lnTo>
                    <a:close/>
                    <a:moveTo>
                      <a:pt x="916" y="0"/>
                    </a:moveTo>
                    <a:lnTo>
                      <a:pt x="942" y="0"/>
                    </a:lnTo>
                    <a:lnTo>
                      <a:pt x="942" y="7"/>
                    </a:lnTo>
                    <a:lnTo>
                      <a:pt x="916" y="7"/>
                    </a:lnTo>
                    <a:lnTo>
                      <a:pt x="916" y="0"/>
                    </a:lnTo>
                    <a:close/>
                    <a:moveTo>
                      <a:pt x="962" y="0"/>
                    </a:moveTo>
                    <a:lnTo>
                      <a:pt x="988" y="0"/>
                    </a:lnTo>
                    <a:lnTo>
                      <a:pt x="988" y="7"/>
                    </a:lnTo>
                    <a:lnTo>
                      <a:pt x="962" y="7"/>
                    </a:lnTo>
                    <a:lnTo>
                      <a:pt x="962" y="0"/>
                    </a:lnTo>
                    <a:close/>
                    <a:moveTo>
                      <a:pt x="1007" y="0"/>
                    </a:moveTo>
                    <a:lnTo>
                      <a:pt x="1034" y="0"/>
                    </a:lnTo>
                    <a:lnTo>
                      <a:pt x="1034" y="7"/>
                    </a:lnTo>
                    <a:lnTo>
                      <a:pt x="1007" y="7"/>
                    </a:lnTo>
                    <a:lnTo>
                      <a:pt x="1007" y="0"/>
                    </a:lnTo>
                    <a:close/>
                    <a:moveTo>
                      <a:pt x="1053" y="0"/>
                    </a:moveTo>
                    <a:lnTo>
                      <a:pt x="1079" y="0"/>
                    </a:lnTo>
                    <a:lnTo>
                      <a:pt x="1079" y="7"/>
                    </a:lnTo>
                    <a:lnTo>
                      <a:pt x="1053" y="7"/>
                    </a:lnTo>
                    <a:lnTo>
                      <a:pt x="1053" y="0"/>
                    </a:lnTo>
                    <a:close/>
                    <a:moveTo>
                      <a:pt x="1099" y="0"/>
                    </a:moveTo>
                    <a:lnTo>
                      <a:pt x="1125" y="0"/>
                    </a:lnTo>
                    <a:lnTo>
                      <a:pt x="1125" y="7"/>
                    </a:lnTo>
                    <a:lnTo>
                      <a:pt x="1099" y="7"/>
                    </a:lnTo>
                    <a:lnTo>
                      <a:pt x="1099" y="0"/>
                    </a:lnTo>
                    <a:close/>
                    <a:moveTo>
                      <a:pt x="1145" y="0"/>
                    </a:moveTo>
                    <a:lnTo>
                      <a:pt x="1171" y="0"/>
                    </a:lnTo>
                    <a:lnTo>
                      <a:pt x="1171" y="7"/>
                    </a:lnTo>
                    <a:lnTo>
                      <a:pt x="1145" y="7"/>
                    </a:lnTo>
                    <a:lnTo>
                      <a:pt x="1145" y="0"/>
                    </a:lnTo>
                    <a:close/>
                    <a:moveTo>
                      <a:pt x="1190" y="0"/>
                    </a:moveTo>
                    <a:lnTo>
                      <a:pt x="1217" y="0"/>
                    </a:lnTo>
                    <a:lnTo>
                      <a:pt x="1217" y="7"/>
                    </a:lnTo>
                    <a:lnTo>
                      <a:pt x="1190" y="7"/>
                    </a:lnTo>
                    <a:lnTo>
                      <a:pt x="1190" y="0"/>
                    </a:lnTo>
                    <a:close/>
                    <a:moveTo>
                      <a:pt x="1236" y="0"/>
                    </a:moveTo>
                    <a:lnTo>
                      <a:pt x="1263" y="0"/>
                    </a:lnTo>
                    <a:lnTo>
                      <a:pt x="1263" y="7"/>
                    </a:lnTo>
                    <a:lnTo>
                      <a:pt x="1236" y="7"/>
                    </a:lnTo>
                    <a:lnTo>
                      <a:pt x="1236" y="0"/>
                    </a:lnTo>
                    <a:close/>
                    <a:moveTo>
                      <a:pt x="1282" y="0"/>
                    </a:moveTo>
                    <a:lnTo>
                      <a:pt x="1308" y="0"/>
                    </a:lnTo>
                    <a:lnTo>
                      <a:pt x="1308" y="7"/>
                    </a:lnTo>
                    <a:lnTo>
                      <a:pt x="1282" y="7"/>
                    </a:lnTo>
                    <a:lnTo>
                      <a:pt x="12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425"/>
              <p:cNvSpPr>
                <a:spLocks noChangeArrowheads="1"/>
              </p:cNvSpPr>
              <p:nvPr/>
            </p:nvSpPr>
            <p:spPr bwMode="auto">
              <a:xfrm>
                <a:off x="5364956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426"/>
              <p:cNvSpPr>
                <a:spLocks noChangeArrowheads="1"/>
              </p:cNvSpPr>
              <p:nvPr/>
            </p:nvSpPr>
            <p:spPr bwMode="auto">
              <a:xfrm>
                <a:off x="5437981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427"/>
              <p:cNvSpPr>
                <a:spLocks noChangeArrowheads="1"/>
              </p:cNvSpPr>
              <p:nvPr/>
            </p:nvSpPr>
            <p:spPr bwMode="auto">
              <a:xfrm>
                <a:off x="5511006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428"/>
              <p:cNvSpPr>
                <a:spLocks noChangeArrowheads="1"/>
              </p:cNvSpPr>
              <p:nvPr/>
            </p:nvSpPr>
            <p:spPr bwMode="auto">
              <a:xfrm>
                <a:off x="5582443" y="5557838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429"/>
              <p:cNvSpPr>
                <a:spLocks noChangeArrowheads="1"/>
              </p:cNvSpPr>
              <p:nvPr/>
            </p:nvSpPr>
            <p:spPr bwMode="auto">
              <a:xfrm>
                <a:off x="5655468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430"/>
              <p:cNvSpPr>
                <a:spLocks noChangeArrowheads="1"/>
              </p:cNvSpPr>
              <p:nvPr/>
            </p:nvSpPr>
            <p:spPr bwMode="auto">
              <a:xfrm>
                <a:off x="5728493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431"/>
              <p:cNvSpPr>
                <a:spLocks noChangeArrowheads="1"/>
              </p:cNvSpPr>
              <p:nvPr/>
            </p:nvSpPr>
            <p:spPr bwMode="auto">
              <a:xfrm>
                <a:off x="5801518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432"/>
              <p:cNvSpPr>
                <a:spLocks noChangeArrowheads="1"/>
              </p:cNvSpPr>
              <p:nvPr/>
            </p:nvSpPr>
            <p:spPr bwMode="auto">
              <a:xfrm>
                <a:off x="5874543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433"/>
              <p:cNvSpPr>
                <a:spLocks noChangeArrowheads="1"/>
              </p:cNvSpPr>
              <p:nvPr/>
            </p:nvSpPr>
            <p:spPr bwMode="auto">
              <a:xfrm>
                <a:off x="5945981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434"/>
              <p:cNvSpPr>
                <a:spLocks noChangeArrowheads="1"/>
              </p:cNvSpPr>
              <p:nvPr/>
            </p:nvSpPr>
            <p:spPr bwMode="auto">
              <a:xfrm>
                <a:off x="6019006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435"/>
              <p:cNvSpPr>
                <a:spLocks noChangeArrowheads="1"/>
              </p:cNvSpPr>
              <p:nvPr/>
            </p:nvSpPr>
            <p:spPr bwMode="auto">
              <a:xfrm>
                <a:off x="6092031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436"/>
              <p:cNvSpPr>
                <a:spLocks noChangeArrowheads="1"/>
              </p:cNvSpPr>
              <p:nvPr/>
            </p:nvSpPr>
            <p:spPr bwMode="auto">
              <a:xfrm>
                <a:off x="6165056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437"/>
              <p:cNvSpPr>
                <a:spLocks noChangeArrowheads="1"/>
              </p:cNvSpPr>
              <p:nvPr/>
            </p:nvSpPr>
            <p:spPr bwMode="auto">
              <a:xfrm>
                <a:off x="6236493" y="5557838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438"/>
              <p:cNvSpPr>
                <a:spLocks noChangeArrowheads="1"/>
              </p:cNvSpPr>
              <p:nvPr/>
            </p:nvSpPr>
            <p:spPr bwMode="auto">
              <a:xfrm>
                <a:off x="6309518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439"/>
              <p:cNvSpPr>
                <a:spLocks noChangeArrowheads="1"/>
              </p:cNvSpPr>
              <p:nvPr/>
            </p:nvSpPr>
            <p:spPr bwMode="auto">
              <a:xfrm>
                <a:off x="6382543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440"/>
              <p:cNvSpPr>
                <a:spLocks noChangeArrowheads="1"/>
              </p:cNvSpPr>
              <p:nvPr/>
            </p:nvSpPr>
            <p:spPr bwMode="auto">
              <a:xfrm>
                <a:off x="6455568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441"/>
              <p:cNvSpPr>
                <a:spLocks noChangeArrowheads="1"/>
              </p:cNvSpPr>
              <p:nvPr/>
            </p:nvSpPr>
            <p:spPr bwMode="auto">
              <a:xfrm>
                <a:off x="6528593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442"/>
              <p:cNvSpPr>
                <a:spLocks noChangeArrowheads="1"/>
              </p:cNvSpPr>
              <p:nvPr/>
            </p:nvSpPr>
            <p:spPr bwMode="auto">
              <a:xfrm>
                <a:off x="6601618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443"/>
              <p:cNvSpPr>
                <a:spLocks noChangeArrowheads="1"/>
              </p:cNvSpPr>
              <p:nvPr/>
            </p:nvSpPr>
            <p:spPr bwMode="auto">
              <a:xfrm>
                <a:off x="6673056" y="5557838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444"/>
              <p:cNvSpPr>
                <a:spLocks noChangeArrowheads="1"/>
              </p:cNvSpPr>
              <p:nvPr/>
            </p:nvSpPr>
            <p:spPr bwMode="auto">
              <a:xfrm>
                <a:off x="6746081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445"/>
              <p:cNvSpPr>
                <a:spLocks noChangeArrowheads="1"/>
              </p:cNvSpPr>
              <p:nvPr/>
            </p:nvSpPr>
            <p:spPr bwMode="auto">
              <a:xfrm>
                <a:off x="6819106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446"/>
              <p:cNvSpPr>
                <a:spLocks noChangeArrowheads="1"/>
              </p:cNvSpPr>
              <p:nvPr/>
            </p:nvSpPr>
            <p:spPr bwMode="auto">
              <a:xfrm>
                <a:off x="6892131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447"/>
              <p:cNvSpPr>
                <a:spLocks noChangeArrowheads="1"/>
              </p:cNvSpPr>
              <p:nvPr/>
            </p:nvSpPr>
            <p:spPr bwMode="auto">
              <a:xfrm>
                <a:off x="6963568" y="5557838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448"/>
              <p:cNvSpPr>
                <a:spLocks noChangeArrowheads="1"/>
              </p:cNvSpPr>
              <p:nvPr/>
            </p:nvSpPr>
            <p:spPr bwMode="auto">
              <a:xfrm>
                <a:off x="7036593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449"/>
              <p:cNvSpPr>
                <a:spLocks noChangeArrowheads="1"/>
              </p:cNvSpPr>
              <p:nvPr/>
            </p:nvSpPr>
            <p:spPr bwMode="auto">
              <a:xfrm>
                <a:off x="7109618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450"/>
              <p:cNvSpPr>
                <a:spLocks noChangeArrowheads="1"/>
              </p:cNvSpPr>
              <p:nvPr/>
            </p:nvSpPr>
            <p:spPr bwMode="auto">
              <a:xfrm>
                <a:off x="7182643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451"/>
              <p:cNvSpPr>
                <a:spLocks noChangeArrowheads="1"/>
              </p:cNvSpPr>
              <p:nvPr/>
            </p:nvSpPr>
            <p:spPr bwMode="auto">
              <a:xfrm>
                <a:off x="7254081" y="5557838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452"/>
              <p:cNvSpPr>
                <a:spLocks noChangeArrowheads="1"/>
              </p:cNvSpPr>
              <p:nvPr/>
            </p:nvSpPr>
            <p:spPr bwMode="auto">
              <a:xfrm>
                <a:off x="7327106" y="5557838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453"/>
              <p:cNvSpPr>
                <a:spLocks noChangeArrowheads="1"/>
              </p:cNvSpPr>
              <p:nvPr/>
            </p:nvSpPr>
            <p:spPr bwMode="auto">
              <a:xfrm>
                <a:off x="7400131" y="5557838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454"/>
              <p:cNvSpPr>
                <a:spLocks noChangeArrowheads="1"/>
              </p:cNvSpPr>
              <p:nvPr/>
            </p:nvSpPr>
            <p:spPr bwMode="auto">
              <a:xfrm>
                <a:off x="5479256" y="5284789"/>
                <a:ext cx="188583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Pending Update Buffer</a:t>
                </a:r>
                <a:endParaRPr lang="en-US" altLang="en-US" dirty="0"/>
              </a:p>
            </p:txBody>
          </p:sp>
          <p:sp>
            <p:nvSpPr>
              <p:cNvPr id="941" name="Rectangle 380"/>
              <p:cNvSpPr>
                <a:spLocks noChangeArrowheads="1"/>
              </p:cNvSpPr>
              <p:nvPr/>
            </p:nvSpPr>
            <p:spPr bwMode="auto">
              <a:xfrm>
                <a:off x="5379243" y="5773248"/>
                <a:ext cx="2085975" cy="306388"/>
              </a:xfrm>
              <a:prstGeom prst="rect">
                <a:avLst/>
              </a:prstGeom>
              <a:solidFill>
                <a:srgbClr val="7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381"/>
              <p:cNvSpPr>
                <a:spLocks noEditPoints="1"/>
              </p:cNvSpPr>
              <p:nvPr/>
            </p:nvSpPr>
            <p:spPr bwMode="auto">
              <a:xfrm>
                <a:off x="5364956" y="5768485"/>
                <a:ext cx="11113" cy="315913"/>
              </a:xfrm>
              <a:custGeom>
                <a:avLst/>
                <a:gdLst>
                  <a:gd name="T0" fmla="*/ 7 w 7"/>
                  <a:gd name="T1" fmla="*/ 0 h 199"/>
                  <a:gd name="T2" fmla="*/ 7 w 7"/>
                  <a:gd name="T3" fmla="*/ 26 h 199"/>
                  <a:gd name="T4" fmla="*/ 0 w 7"/>
                  <a:gd name="T5" fmla="*/ 26 h 199"/>
                  <a:gd name="T6" fmla="*/ 0 w 7"/>
                  <a:gd name="T7" fmla="*/ 0 h 199"/>
                  <a:gd name="T8" fmla="*/ 7 w 7"/>
                  <a:gd name="T9" fmla="*/ 0 h 199"/>
                  <a:gd name="T10" fmla="*/ 7 w 7"/>
                  <a:gd name="T11" fmla="*/ 45 h 199"/>
                  <a:gd name="T12" fmla="*/ 7 w 7"/>
                  <a:gd name="T13" fmla="*/ 70 h 199"/>
                  <a:gd name="T14" fmla="*/ 0 w 7"/>
                  <a:gd name="T15" fmla="*/ 70 h 199"/>
                  <a:gd name="T16" fmla="*/ 0 w 7"/>
                  <a:gd name="T17" fmla="*/ 45 h 199"/>
                  <a:gd name="T18" fmla="*/ 7 w 7"/>
                  <a:gd name="T19" fmla="*/ 45 h 199"/>
                  <a:gd name="T20" fmla="*/ 7 w 7"/>
                  <a:gd name="T21" fmla="*/ 89 h 199"/>
                  <a:gd name="T22" fmla="*/ 7 w 7"/>
                  <a:gd name="T23" fmla="*/ 115 h 199"/>
                  <a:gd name="T24" fmla="*/ 0 w 7"/>
                  <a:gd name="T25" fmla="*/ 115 h 199"/>
                  <a:gd name="T26" fmla="*/ 0 w 7"/>
                  <a:gd name="T27" fmla="*/ 89 h 199"/>
                  <a:gd name="T28" fmla="*/ 7 w 7"/>
                  <a:gd name="T29" fmla="*/ 89 h 199"/>
                  <a:gd name="T30" fmla="*/ 7 w 7"/>
                  <a:gd name="T31" fmla="*/ 134 h 199"/>
                  <a:gd name="T32" fmla="*/ 7 w 7"/>
                  <a:gd name="T33" fmla="*/ 160 h 199"/>
                  <a:gd name="T34" fmla="*/ 0 w 7"/>
                  <a:gd name="T35" fmla="*/ 160 h 199"/>
                  <a:gd name="T36" fmla="*/ 0 w 7"/>
                  <a:gd name="T37" fmla="*/ 134 h 199"/>
                  <a:gd name="T38" fmla="*/ 7 w 7"/>
                  <a:gd name="T39" fmla="*/ 134 h 199"/>
                  <a:gd name="T40" fmla="*/ 7 w 7"/>
                  <a:gd name="T41" fmla="*/ 179 h 199"/>
                  <a:gd name="T42" fmla="*/ 7 w 7"/>
                  <a:gd name="T43" fmla="*/ 199 h 199"/>
                  <a:gd name="T44" fmla="*/ 0 w 7"/>
                  <a:gd name="T45" fmla="*/ 199 h 199"/>
                  <a:gd name="T46" fmla="*/ 0 w 7"/>
                  <a:gd name="T47" fmla="*/ 179 h 199"/>
                  <a:gd name="T48" fmla="*/ 7 w 7"/>
                  <a:gd name="T49" fmla="*/ 17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99">
                    <a:moveTo>
                      <a:pt x="7" y="0"/>
                    </a:move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7" y="45"/>
                    </a:moveTo>
                    <a:lnTo>
                      <a:pt x="7" y="70"/>
                    </a:lnTo>
                    <a:lnTo>
                      <a:pt x="0" y="70"/>
                    </a:lnTo>
                    <a:lnTo>
                      <a:pt x="0" y="45"/>
                    </a:lnTo>
                    <a:lnTo>
                      <a:pt x="7" y="45"/>
                    </a:lnTo>
                    <a:close/>
                    <a:moveTo>
                      <a:pt x="7" y="89"/>
                    </a:moveTo>
                    <a:lnTo>
                      <a:pt x="7" y="115"/>
                    </a:lnTo>
                    <a:lnTo>
                      <a:pt x="0" y="115"/>
                    </a:lnTo>
                    <a:lnTo>
                      <a:pt x="0" y="89"/>
                    </a:lnTo>
                    <a:lnTo>
                      <a:pt x="7" y="89"/>
                    </a:lnTo>
                    <a:close/>
                    <a:moveTo>
                      <a:pt x="7" y="134"/>
                    </a:moveTo>
                    <a:lnTo>
                      <a:pt x="7" y="160"/>
                    </a:lnTo>
                    <a:lnTo>
                      <a:pt x="0" y="160"/>
                    </a:lnTo>
                    <a:lnTo>
                      <a:pt x="0" y="134"/>
                    </a:lnTo>
                    <a:lnTo>
                      <a:pt x="7" y="134"/>
                    </a:lnTo>
                    <a:close/>
                    <a:moveTo>
                      <a:pt x="7" y="179"/>
                    </a:moveTo>
                    <a:lnTo>
                      <a:pt x="7" y="199"/>
                    </a:lnTo>
                    <a:lnTo>
                      <a:pt x="0" y="199"/>
                    </a:lnTo>
                    <a:lnTo>
                      <a:pt x="0" y="179"/>
                    </a:lnTo>
                    <a:lnTo>
                      <a:pt x="7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Rectangle 382"/>
              <p:cNvSpPr>
                <a:spLocks noChangeArrowheads="1"/>
              </p:cNvSpPr>
              <p:nvPr/>
            </p:nvSpPr>
            <p:spPr bwMode="auto">
              <a:xfrm>
                <a:off x="5364956" y="5768485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Rectangle 383"/>
              <p:cNvSpPr>
                <a:spLocks noChangeArrowheads="1"/>
              </p:cNvSpPr>
              <p:nvPr/>
            </p:nvSpPr>
            <p:spPr bwMode="auto">
              <a:xfrm>
                <a:off x="5364956" y="5839923"/>
                <a:ext cx="11113" cy="3968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Rectangle 384"/>
              <p:cNvSpPr>
                <a:spLocks noChangeArrowheads="1"/>
              </p:cNvSpPr>
              <p:nvPr/>
            </p:nvSpPr>
            <p:spPr bwMode="auto">
              <a:xfrm>
                <a:off x="5364956" y="5909773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Rectangle 385"/>
              <p:cNvSpPr>
                <a:spLocks noChangeArrowheads="1"/>
              </p:cNvSpPr>
              <p:nvPr/>
            </p:nvSpPr>
            <p:spPr bwMode="auto">
              <a:xfrm>
                <a:off x="5364956" y="5981210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Rectangle 386"/>
              <p:cNvSpPr>
                <a:spLocks noChangeArrowheads="1"/>
              </p:cNvSpPr>
              <p:nvPr/>
            </p:nvSpPr>
            <p:spPr bwMode="auto">
              <a:xfrm>
                <a:off x="5364956" y="6052648"/>
                <a:ext cx="11113" cy="31750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387"/>
              <p:cNvSpPr>
                <a:spLocks noEditPoints="1"/>
              </p:cNvSpPr>
              <p:nvPr/>
            </p:nvSpPr>
            <p:spPr bwMode="auto">
              <a:xfrm>
                <a:off x="7449343" y="5768485"/>
                <a:ext cx="11113" cy="315913"/>
              </a:xfrm>
              <a:custGeom>
                <a:avLst/>
                <a:gdLst>
                  <a:gd name="T0" fmla="*/ 7 w 7"/>
                  <a:gd name="T1" fmla="*/ 0 h 199"/>
                  <a:gd name="T2" fmla="*/ 7 w 7"/>
                  <a:gd name="T3" fmla="*/ 26 h 199"/>
                  <a:gd name="T4" fmla="*/ 0 w 7"/>
                  <a:gd name="T5" fmla="*/ 26 h 199"/>
                  <a:gd name="T6" fmla="*/ 0 w 7"/>
                  <a:gd name="T7" fmla="*/ 0 h 199"/>
                  <a:gd name="T8" fmla="*/ 7 w 7"/>
                  <a:gd name="T9" fmla="*/ 0 h 199"/>
                  <a:gd name="T10" fmla="*/ 7 w 7"/>
                  <a:gd name="T11" fmla="*/ 45 h 199"/>
                  <a:gd name="T12" fmla="*/ 7 w 7"/>
                  <a:gd name="T13" fmla="*/ 70 h 199"/>
                  <a:gd name="T14" fmla="*/ 0 w 7"/>
                  <a:gd name="T15" fmla="*/ 70 h 199"/>
                  <a:gd name="T16" fmla="*/ 0 w 7"/>
                  <a:gd name="T17" fmla="*/ 45 h 199"/>
                  <a:gd name="T18" fmla="*/ 7 w 7"/>
                  <a:gd name="T19" fmla="*/ 45 h 199"/>
                  <a:gd name="T20" fmla="*/ 7 w 7"/>
                  <a:gd name="T21" fmla="*/ 89 h 199"/>
                  <a:gd name="T22" fmla="*/ 7 w 7"/>
                  <a:gd name="T23" fmla="*/ 115 h 199"/>
                  <a:gd name="T24" fmla="*/ 0 w 7"/>
                  <a:gd name="T25" fmla="*/ 115 h 199"/>
                  <a:gd name="T26" fmla="*/ 0 w 7"/>
                  <a:gd name="T27" fmla="*/ 89 h 199"/>
                  <a:gd name="T28" fmla="*/ 7 w 7"/>
                  <a:gd name="T29" fmla="*/ 89 h 199"/>
                  <a:gd name="T30" fmla="*/ 7 w 7"/>
                  <a:gd name="T31" fmla="*/ 134 h 199"/>
                  <a:gd name="T32" fmla="*/ 7 w 7"/>
                  <a:gd name="T33" fmla="*/ 160 h 199"/>
                  <a:gd name="T34" fmla="*/ 0 w 7"/>
                  <a:gd name="T35" fmla="*/ 160 h 199"/>
                  <a:gd name="T36" fmla="*/ 0 w 7"/>
                  <a:gd name="T37" fmla="*/ 134 h 199"/>
                  <a:gd name="T38" fmla="*/ 7 w 7"/>
                  <a:gd name="T39" fmla="*/ 134 h 199"/>
                  <a:gd name="T40" fmla="*/ 7 w 7"/>
                  <a:gd name="T41" fmla="*/ 179 h 199"/>
                  <a:gd name="T42" fmla="*/ 7 w 7"/>
                  <a:gd name="T43" fmla="*/ 199 h 199"/>
                  <a:gd name="T44" fmla="*/ 0 w 7"/>
                  <a:gd name="T45" fmla="*/ 199 h 199"/>
                  <a:gd name="T46" fmla="*/ 0 w 7"/>
                  <a:gd name="T47" fmla="*/ 179 h 199"/>
                  <a:gd name="T48" fmla="*/ 7 w 7"/>
                  <a:gd name="T49" fmla="*/ 17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99">
                    <a:moveTo>
                      <a:pt x="7" y="0"/>
                    </a:move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7" y="45"/>
                    </a:moveTo>
                    <a:lnTo>
                      <a:pt x="7" y="70"/>
                    </a:lnTo>
                    <a:lnTo>
                      <a:pt x="0" y="70"/>
                    </a:lnTo>
                    <a:lnTo>
                      <a:pt x="0" y="45"/>
                    </a:lnTo>
                    <a:lnTo>
                      <a:pt x="7" y="45"/>
                    </a:lnTo>
                    <a:close/>
                    <a:moveTo>
                      <a:pt x="7" y="89"/>
                    </a:moveTo>
                    <a:lnTo>
                      <a:pt x="7" y="115"/>
                    </a:lnTo>
                    <a:lnTo>
                      <a:pt x="0" y="115"/>
                    </a:lnTo>
                    <a:lnTo>
                      <a:pt x="0" y="89"/>
                    </a:lnTo>
                    <a:lnTo>
                      <a:pt x="7" y="89"/>
                    </a:lnTo>
                    <a:close/>
                    <a:moveTo>
                      <a:pt x="7" y="134"/>
                    </a:moveTo>
                    <a:lnTo>
                      <a:pt x="7" y="160"/>
                    </a:lnTo>
                    <a:lnTo>
                      <a:pt x="0" y="160"/>
                    </a:lnTo>
                    <a:lnTo>
                      <a:pt x="0" y="134"/>
                    </a:lnTo>
                    <a:lnTo>
                      <a:pt x="7" y="134"/>
                    </a:lnTo>
                    <a:close/>
                    <a:moveTo>
                      <a:pt x="7" y="179"/>
                    </a:moveTo>
                    <a:lnTo>
                      <a:pt x="7" y="199"/>
                    </a:lnTo>
                    <a:lnTo>
                      <a:pt x="0" y="199"/>
                    </a:lnTo>
                    <a:lnTo>
                      <a:pt x="0" y="179"/>
                    </a:lnTo>
                    <a:lnTo>
                      <a:pt x="7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Rectangle 388"/>
              <p:cNvSpPr>
                <a:spLocks noChangeArrowheads="1"/>
              </p:cNvSpPr>
              <p:nvPr/>
            </p:nvSpPr>
            <p:spPr bwMode="auto">
              <a:xfrm>
                <a:off x="7449343" y="5768485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Rectangle 389"/>
              <p:cNvSpPr>
                <a:spLocks noChangeArrowheads="1"/>
              </p:cNvSpPr>
              <p:nvPr/>
            </p:nvSpPr>
            <p:spPr bwMode="auto">
              <a:xfrm>
                <a:off x="7449343" y="5839923"/>
                <a:ext cx="11113" cy="3968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Rectangle 390"/>
              <p:cNvSpPr>
                <a:spLocks noChangeArrowheads="1"/>
              </p:cNvSpPr>
              <p:nvPr/>
            </p:nvSpPr>
            <p:spPr bwMode="auto">
              <a:xfrm>
                <a:off x="7449343" y="5909773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Rectangle 391"/>
              <p:cNvSpPr>
                <a:spLocks noChangeArrowheads="1"/>
              </p:cNvSpPr>
              <p:nvPr/>
            </p:nvSpPr>
            <p:spPr bwMode="auto">
              <a:xfrm>
                <a:off x="7449343" y="5981210"/>
                <a:ext cx="11113" cy="4127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Rectangle 392"/>
              <p:cNvSpPr>
                <a:spLocks noChangeArrowheads="1"/>
              </p:cNvSpPr>
              <p:nvPr/>
            </p:nvSpPr>
            <p:spPr bwMode="auto">
              <a:xfrm>
                <a:off x="7449343" y="6052648"/>
                <a:ext cx="11113" cy="31750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393"/>
              <p:cNvSpPr>
                <a:spLocks noEditPoints="1"/>
              </p:cNvSpPr>
              <p:nvPr/>
            </p:nvSpPr>
            <p:spPr bwMode="auto">
              <a:xfrm>
                <a:off x="5364956" y="5768485"/>
                <a:ext cx="2076450" cy="9525"/>
              </a:xfrm>
              <a:custGeom>
                <a:avLst/>
                <a:gdLst>
                  <a:gd name="T0" fmla="*/ 26 w 1308"/>
                  <a:gd name="T1" fmla="*/ 6 h 6"/>
                  <a:gd name="T2" fmla="*/ 46 w 1308"/>
                  <a:gd name="T3" fmla="*/ 0 h 6"/>
                  <a:gd name="T4" fmla="*/ 46 w 1308"/>
                  <a:gd name="T5" fmla="*/ 6 h 6"/>
                  <a:gd name="T6" fmla="*/ 118 w 1308"/>
                  <a:gd name="T7" fmla="*/ 0 h 6"/>
                  <a:gd name="T8" fmla="*/ 92 w 1308"/>
                  <a:gd name="T9" fmla="*/ 0 h 6"/>
                  <a:gd name="T10" fmla="*/ 164 w 1308"/>
                  <a:gd name="T11" fmla="*/ 6 h 6"/>
                  <a:gd name="T12" fmla="*/ 183 w 1308"/>
                  <a:gd name="T13" fmla="*/ 0 h 6"/>
                  <a:gd name="T14" fmla="*/ 183 w 1308"/>
                  <a:gd name="T15" fmla="*/ 6 h 6"/>
                  <a:gd name="T16" fmla="*/ 255 w 1308"/>
                  <a:gd name="T17" fmla="*/ 0 h 6"/>
                  <a:gd name="T18" fmla="*/ 229 w 1308"/>
                  <a:gd name="T19" fmla="*/ 0 h 6"/>
                  <a:gd name="T20" fmla="*/ 301 w 1308"/>
                  <a:gd name="T21" fmla="*/ 6 h 6"/>
                  <a:gd name="T22" fmla="*/ 321 w 1308"/>
                  <a:gd name="T23" fmla="*/ 0 h 6"/>
                  <a:gd name="T24" fmla="*/ 321 w 1308"/>
                  <a:gd name="T25" fmla="*/ 6 h 6"/>
                  <a:gd name="T26" fmla="*/ 392 w 1308"/>
                  <a:gd name="T27" fmla="*/ 0 h 6"/>
                  <a:gd name="T28" fmla="*/ 366 w 1308"/>
                  <a:gd name="T29" fmla="*/ 0 h 6"/>
                  <a:gd name="T30" fmla="*/ 438 w 1308"/>
                  <a:gd name="T31" fmla="*/ 6 h 6"/>
                  <a:gd name="T32" fmla="*/ 458 w 1308"/>
                  <a:gd name="T33" fmla="*/ 0 h 6"/>
                  <a:gd name="T34" fmla="*/ 458 w 1308"/>
                  <a:gd name="T35" fmla="*/ 6 h 6"/>
                  <a:gd name="T36" fmla="*/ 530 w 1308"/>
                  <a:gd name="T37" fmla="*/ 0 h 6"/>
                  <a:gd name="T38" fmla="*/ 504 w 1308"/>
                  <a:gd name="T39" fmla="*/ 0 h 6"/>
                  <a:gd name="T40" fmla="*/ 576 w 1308"/>
                  <a:gd name="T41" fmla="*/ 6 h 6"/>
                  <a:gd name="T42" fmla="*/ 595 w 1308"/>
                  <a:gd name="T43" fmla="*/ 0 h 6"/>
                  <a:gd name="T44" fmla="*/ 595 w 1308"/>
                  <a:gd name="T45" fmla="*/ 6 h 6"/>
                  <a:gd name="T46" fmla="*/ 667 w 1308"/>
                  <a:gd name="T47" fmla="*/ 0 h 6"/>
                  <a:gd name="T48" fmla="*/ 641 w 1308"/>
                  <a:gd name="T49" fmla="*/ 0 h 6"/>
                  <a:gd name="T50" fmla="*/ 713 w 1308"/>
                  <a:gd name="T51" fmla="*/ 6 h 6"/>
                  <a:gd name="T52" fmla="*/ 733 w 1308"/>
                  <a:gd name="T53" fmla="*/ 0 h 6"/>
                  <a:gd name="T54" fmla="*/ 733 w 1308"/>
                  <a:gd name="T55" fmla="*/ 6 h 6"/>
                  <a:gd name="T56" fmla="*/ 805 w 1308"/>
                  <a:gd name="T57" fmla="*/ 0 h 6"/>
                  <a:gd name="T58" fmla="*/ 779 w 1308"/>
                  <a:gd name="T59" fmla="*/ 0 h 6"/>
                  <a:gd name="T60" fmla="*/ 851 w 1308"/>
                  <a:gd name="T61" fmla="*/ 6 h 6"/>
                  <a:gd name="T62" fmla="*/ 870 w 1308"/>
                  <a:gd name="T63" fmla="*/ 0 h 6"/>
                  <a:gd name="T64" fmla="*/ 870 w 1308"/>
                  <a:gd name="T65" fmla="*/ 6 h 6"/>
                  <a:gd name="T66" fmla="*/ 942 w 1308"/>
                  <a:gd name="T67" fmla="*/ 0 h 6"/>
                  <a:gd name="T68" fmla="*/ 916 w 1308"/>
                  <a:gd name="T69" fmla="*/ 0 h 6"/>
                  <a:gd name="T70" fmla="*/ 988 w 1308"/>
                  <a:gd name="T71" fmla="*/ 6 h 6"/>
                  <a:gd name="T72" fmla="*/ 1007 w 1308"/>
                  <a:gd name="T73" fmla="*/ 0 h 6"/>
                  <a:gd name="T74" fmla="*/ 1007 w 1308"/>
                  <a:gd name="T75" fmla="*/ 6 h 6"/>
                  <a:gd name="T76" fmla="*/ 1079 w 1308"/>
                  <a:gd name="T77" fmla="*/ 0 h 6"/>
                  <a:gd name="T78" fmla="*/ 1053 w 1308"/>
                  <a:gd name="T79" fmla="*/ 0 h 6"/>
                  <a:gd name="T80" fmla="*/ 1125 w 1308"/>
                  <a:gd name="T81" fmla="*/ 6 h 6"/>
                  <a:gd name="T82" fmla="*/ 1145 w 1308"/>
                  <a:gd name="T83" fmla="*/ 0 h 6"/>
                  <a:gd name="T84" fmla="*/ 1145 w 1308"/>
                  <a:gd name="T85" fmla="*/ 6 h 6"/>
                  <a:gd name="T86" fmla="*/ 1217 w 1308"/>
                  <a:gd name="T87" fmla="*/ 0 h 6"/>
                  <a:gd name="T88" fmla="*/ 1190 w 1308"/>
                  <a:gd name="T89" fmla="*/ 0 h 6"/>
                  <a:gd name="T90" fmla="*/ 1263 w 1308"/>
                  <a:gd name="T91" fmla="*/ 6 h 6"/>
                  <a:gd name="T92" fmla="*/ 1282 w 1308"/>
                  <a:gd name="T93" fmla="*/ 0 h 6"/>
                  <a:gd name="T94" fmla="*/ 1282 w 1308"/>
                  <a:gd name="T9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08" h="6">
                    <a:moveTo>
                      <a:pt x="0" y="0"/>
                    </a:moveTo>
                    <a:lnTo>
                      <a:pt x="26" y="0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46" y="0"/>
                    </a:moveTo>
                    <a:lnTo>
                      <a:pt x="72" y="0"/>
                    </a:lnTo>
                    <a:lnTo>
                      <a:pt x="72" y="6"/>
                    </a:lnTo>
                    <a:lnTo>
                      <a:pt x="46" y="6"/>
                    </a:lnTo>
                    <a:lnTo>
                      <a:pt x="46" y="0"/>
                    </a:lnTo>
                    <a:close/>
                    <a:moveTo>
                      <a:pt x="92" y="0"/>
                    </a:moveTo>
                    <a:lnTo>
                      <a:pt x="118" y="0"/>
                    </a:lnTo>
                    <a:lnTo>
                      <a:pt x="118" y="6"/>
                    </a:lnTo>
                    <a:lnTo>
                      <a:pt x="92" y="6"/>
                    </a:lnTo>
                    <a:lnTo>
                      <a:pt x="92" y="0"/>
                    </a:lnTo>
                    <a:close/>
                    <a:moveTo>
                      <a:pt x="137" y="0"/>
                    </a:moveTo>
                    <a:lnTo>
                      <a:pt x="164" y="0"/>
                    </a:lnTo>
                    <a:lnTo>
                      <a:pt x="164" y="6"/>
                    </a:lnTo>
                    <a:lnTo>
                      <a:pt x="137" y="6"/>
                    </a:lnTo>
                    <a:lnTo>
                      <a:pt x="137" y="0"/>
                    </a:lnTo>
                    <a:close/>
                    <a:moveTo>
                      <a:pt x="183" y="0"/>
                    </a:moveTo>
                    <a:lnTo>
                      <a:pt x="209" y="0"/>
                    </a:lnTo>
                    <a:lnTo>
                      <a:pt x="209" y="6"/>
                    </a:lnTo>
                    <a:lnTo>
                      <a:pt x="183" y="6"/>
                    </a:lnTo>
                    <a:lnTo>
                      <a:pt x="183" y="0"/>
                    </a:lnTo>
                    <a:close/>
                    <a:moveTo>
                      <a:pt x="229" y="0"/>
                    </a:moveTo>
                    <a:lnTo>
                      <a:pt x="255" y="0"/>
                    </a:lnTo>
                    <a:lnTo>
                      <a:pt x="255" y="6"/>
                    </a:lnTo>
                    <a:lnTo>
                      <a:pt x="229" y="6"/>
                    </a:lnTo>
                    <a:lnTo>
                      <a:pt x="229" y="0"/>
                    </a:lnTo>
                    <a:close/>
                    <a:moveTo>
                      <a:pt x="275" y="0"/>
                    </a:moveTo>
                    <a:lnTo>
                      <a:pt x="301" y="0"/>
                    </a:lnTo>
                    <a:lnTo>
                      <a:pt x="301" y="6"/>
                    </a:lnTo>
                    <a:lnTo>
                      <a:pt x="275" y="6"/>
                    </a:lnTo>
                    <a:lnTo>
                      <a:pt x="275" y="0"/>
                    </a:lnTo>
                    <a:close/>
                    <a:moveTo>
                      <a:pt x="321" y="0"/>
                    </a:moveTo>
                    <a:lnTo>
                      <a:pt x="347" y="0"/>
                    </a:lnTo>
                    <a:lnTo>
                      <a:pt x="347" y="6"/>
                    </a:lnTo>
                    <a:lnTo>
                      <a:pt x="321" y="6"/>
                    </a:lnTo>
                    <a:lnTo>
                      <a:pt x="321" y="0"/>
                    </a:lnTo>
                    <a:close/>
                    <a:moveTo>
                      <a:pt x="366" y="0"/>
                    </a:moveTo>
                    <a:lnTo>
                      <a:pt x="392" y="0"/>
                    </a:lnTo>
                    <a:lnTo>
                      <a:pt x="392" y="6"/>
                    </a:lnTo>
                    <a:lnTo>
                      <a:pt x="366" y="6"/>
                    </a:lnTo>
                    <a:lnTo>
                      <a:pt x="366" y="0"/>
                    </a:lnTo>
                    <a:close/>
                    <a:moveTo>
                      <a:pt x="412" y="0"/>
                    </a:moveTo>
                    <a:lnTo>
                      <a:pt x="438" y="0"/>
                    </a:lnTo>
                    <a:lnTo>
                      <a:pt x="438" y="6"/>
                    </a:lnTo>
                    <a:lnTo>
                      <a:pt x="412" y="6"/>
                    </a:lnTo>
                    <a:lnTo>
                      <a:pt x="412" y="0"/>
                    </a:lnTo>
                    <a:close/>
                    <a:moveTo>
                      <a:pt x="458" y="0"/>
                    </a:moveTo>
                    <a:lnTo>
                      <a:pt x="484" y="0"/>
                    </a:lnTo>
                    <a:lnTo>
                      <a:pt x="484" y="6"/>
                    </a:lnTo>
                    <a:lnTo>
                      <a:pt x="458" y="6"/>
                    </a:lnTo>
                    <a:lnTo>
                      <a:pt x="458" y="0"/>
                    </a:lnTo>
                    <a:close/>
                    <a:moveTo>
                      <a:pt x="504" y="0"/>
                    </a:moveTo>
                    <a:lnTo>
                      <a:pt x="530" y="0"/>
                    </a:lnTo>
                    <a:lnTo>
                      <a:pt x="530" y="6"/>
                    </a:lnTo>
                    <a:lnTo>
                      <a:pt x="504" y="6"/>
                    </a:lnTo>
                    <a:lnTo>
                      <a:pt x="504" y="0"/>
                    </a:lnTo>
                    <a:close/>
                    <a:moveTo>
                      <a:pt x="549" y="0"/>
                    </a:moveTo>
                    <a:lnTo>
                      <a:pt x="576" y="0"/>
                    </a:lnTo>
                    <a:lnTo>
                      <a:pt x="576" y="6"/>
                    </a:lnTo>
                    <a:lnTo>
                      <a:pt x="549" y="6"/>
                    </a:lnTo>
                    <a:lnTo>
                      <a:pt x="549" y="0"/>
                    </a:lnTo>
                    <a:close/>
                    <a:moveTo>
                      <a:pt x="595" y="0"/>
                    </a:moveTo>
                    <a:lnTo>
                      <a:pt x="621" y="0"/>
                    </a:lnTo>
                    <a:lnTo>
                      <a:pt x="621" y="6"/>
                    </a:lnTo>
                    <a:lnTo>
                      <a:pt x="595" y="6"/>
                    </a:lnTo>
                    <a:lnTo>
                      <a:pt x="595" y="0"/>
                    </a:lnTo>
                    <a:close/>
                    <a:moveTo>
                      <a:pt x="641" y="0"/>
                    </a:moveTo>
                    <a:lnTo>
                      <a:pt x="667" y="0"/>
                    </a:lnTo>
                    <a:lnTo>
                      <a:pt x="667" y="6"/>
                    </a:lnTo>
                    <a:lnTo>
                      <a:pt x="641" y="6"/>
                    </a:lnTo>
                    <a:lnTo>
                      <a:pt x="641" y="0"/>
                    </a:lnTo>
                    <a:close/>
                    <a:moveTo>
                      <a:pt x="687" y="0"/>
                    </a:moveTo>
                    <a:lnTo>
                      <a:pt x="713" y="0"/>
                    </a:lnTo>
                    <a:lnTo>
                      <a:pt x="713" y="6"/>
                    </a:lnTo>
                    <a:lnTo>
                      <a:pt x="687" y="6"/>
                    </a:lnTo>
                    <a:lnTo>
                      <a:pt x="687" y="0"/>
                    </a:lnTo>
                    <a:close/>
                    <a:moveTo>
                      <a:pt x="733" y="0"/>
                    </a:moveTo>
                    <a:lnTo>
                      <a:pt x="759" y="0"/>
                    </a:lnTo>
                    <a:lnTo>
                      <a:pt x="759" y="6"/>
                    </a:lnTo>
                    <a:lnTo>
                      <a:pt x="733" y="6"/>
                    </a:lnTo>
                    <a:lnTo>
                      <a:pt x="733" y="0"/>
                    </a:lnTo>
                    <a:close/>
                    <a:moveTo>
                      <a:pt x="779" y="0"/>
                    </a:moveTo>
                    <a:lnTo>
                      <a:pt x="805" y="0"/>
                    </a:lnTo>
                    <a:lnTo>
                      <a:pt x="805" y="6"/>
                    </a:lnTo>
                    <a:lnTo>
                      <a:pt x="779" y="6"/>
                    </a:lnTo>
                    <a:lnTo>
                      <a:pt x="779" y="0"/>
                    </a:lnTo>
                    <a:close/>
                    <a:moveTo>
                      <a:pt x="824" y="0"/>
                    </a:moveTo>
                    <a:lnTo>
                      <a:pt x="851" y="0"/>
                    </a:lnTo>
                    <a:lnTo>
                      <a:pt x="851" y="6"/>
                    </a:lnTo>
                    <a:lnTo>
                      <a:pt x="824" y="6"/>
                    </a:lnTo>
                    <a:lnTo>
                      <a:pt x="824" y="0"/>
                    </a:lnTo>
                    <a:close/>
                    <a:moveTo>
                      <a:pt x="870" y="0"/>
                    </a:moveTo>
                    <a:lnTo>
                      <a:pt x="896" y="0"/>
                    </a:lnTo>
                    <a:lnTo>
                      <a:pt x="896" y="6"/>
                    </a:lnTo>
                    <a:lnTo>
                      <a:pt x="870" y="6"/>
                    </a:lnTo>
                    <a:lnTo>
                      <a:pt x="870" y="0"/>
                    </a:lnTo>
                    <a:close/>
                    <a:moveTo>
                      <a:pt x="916" y="0"/>
                    </a:moveTo>
                    <a:lnTo>
                      <a:pt x="942" y="0"/>
                    </a:lnTo>
                    <a:lnTo>
                      <a:pt x="942" y="6"/>
                    </a:lnTo>
                    <a:lnTo>
                      <a:pt x="916" y="6"/>
                    </a:lnTo>
                    <a:lnTo>
                      <a:pt x="916" y="0"/>
                    </a:lnTo>
                    <a:close/>
                    <a:moveTo>
                      <a:pt x="962" y="0"/>
                    </a:moveTo>
                    <a:lnTo>
                      <a:pt x="988" y="0"/>
                    </a:lnTo>
                    <a:lnTo>
                      <a:pt x="988" y="6"/>
                    </a:lnTo>
                    <a:lnTo>
                      <a:pt x="962" y="6"/>
                    </a:lnTo>
                    <a:lnTo>
                      <a:pt x="962" y="0"/>
                    </a:lnTo>
                    <a:close/>
                    <a:moveTo>
                      <a:pt x="1007" y="0"/>
                    </a:moveTo>
                    <a:lnTo>
                      <a:pt x="1034" y="0"/>
                    </a:lnTo>
                    <a:lnTo>
                      <a:pt x="1034" y="6"/>
                    </a:lnTo>
                    <a:lnTo>
                      <a:pt x="1007" y="6"/>
                    </a:lnTo>
                    <a:lnTo>
                      <a:pt x="1007" y="0"/>
                    </a:lnTo>
                    <a:close/>
                    <a:moveTo>
                      <a:pt x="1053" y="0"/>
                    </a:moveTo>
                    <a:lnTo>
                      <a:pt x="1079" y="0"/>
                    </a:lnTo>
                    <a:lnTo>
                      <a:pt x="1079" y="6"/>
                    </a:lnTo>
                    <a:lnTo>
                      <a:pt x="1053" y="6"/>
                    </a:lnTo>
                    <a:lnTo>
                      <a:pt x="1053" y="0"/>
                    </a:lnTo>
                    <a:close/>
                    <a:moveTo>
                      <a:pt x="1099" y="0"/>
                    </a:moveTo>
                    <a:lnTo>
                      <a:pt x="1125" y="0"/>
                    </a:lnTo>
                    <a:lnTo>
                      <a:pt x="1125" y="6"/>
                    </a:lnTo>
                    <a:lnTo>
                      <a:pt x="1099" y="6"/>
                    </a:lnTo>
                    <a:lnTo>
                      <a:pt x="1099" y="0"/>
                    </a:lnTo>
                    <a:close/>
                    <a:moveTo>
                      <a:pt x="1145" y="0"/>
                    </a:moveTo>
                    <a:lnTo>
                      <a:pt x="1171" y="0"/>
                    </a:lnTo>
                    <a:lnTo>
                      <a:pt x="1171" y="6"/>
                    </a:lnTo>
                    <a:lnTo>
                      <a:pt x="1145" y="6"/>
                    </a:lnTo>
                    <a:lnTo>
                      <a:pt x="1145" y="0"/>
                    </a:lnTo>
                    <a:close/>
                    <a:moveTo>
                      <a:pt x="1190" y="0"/>
                    </a:moveTo>
                    <a:lnTo>
                      <a:pt x="1217" y="0"/>
                    </a:lnTo>
                    <a:lnTo>
                      <a:pt x="1217" y="6"/>
                    </a:lnTo>
                    <a:lnTo>
                      <a:pt x="1190" y="6"/>
                    </a:lnTo>
                    <a:lnTo>
                      <a:pt x="1190" y="0"/>
                    </a:lnTo>
                    <a:close/>
                    <a:moveTo>
                      <a:pt x="1236" y="0"/>
                    </a:moveTo>
                    <a:lnTo>
                      <a:pt x="1263" y="0"/>
                    </a:lnTo>
                    <a:lnTo>
                      <a:pt x="1263" y="6"/>
                    </a:lnTo>
                    <a:lnTo>
                      <a:pt x="1236" y="6"/>
                    </a:lnTo>
                    <a:lnTo>
                      <a:pt x="1236" y="0"/>
                    </a:lnTo>
                    <a:close/>
                    <a:moveTo>
                      <a:pt x="1282" y="0"/>
                    </a:moveTo>
                    <a:lnTo>
                      <a:pt x="1308" y="0"/>
                    </a:lnTo>
                    <a:lnTo>
                      <a:pt x="1308" y="6"/>
                    </a:lnTo>
                    <a:lnTo>
                      <a:pt x="1282" y="6"/>
                    </a:lnTo>
                    <a:lnTo>
                      <a:pt x="12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Rectangle 394"/>
              <p:cNvSpPr>
                <a:spLocks noChangeArrowheads="1"/>
              </p:cNvSpPr>
              <p:nvPr/>
            </p:nvSpPr>
            <p:spPr bwMode="auto">
              <a:xfrm>
                <a:off x="5364956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Rectangle 395"/>
              <p:cNvSpPr>
                <a:spLocks noChangeArrowheads="1"/>
              </p:cNvSpPr>
              <p:nvPr/>
            </p:nvSpPr>
            <p:spPr bwMode="auto">
              <a:xfrm>
                <a:off x="5437981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Rectangle 396"/>
              <p:cNvSpPr>
                <a:spLocks noChangeArrowheads="1"/>
              </p:cNvSpPr>
              <p:nvPr/>
            </p:nvSpPr>
            <p:spPr bwMode="auto">
              <a:xfrm>
                <a:off x="5511006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Rectangle 397"/>
              <p:cNvSpPr>
                <a:spLocks noChangeArrowheads="1"/>
              </p:cNvSpPr>
              <p:nvPr/>
            </p:nvSpPr>
            <p:spPr bwMode="auto">
              <a:xfrm>
                <a:off x="5582443" y="5768485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Rectangle 398"/>
              <p:cNvSpPr>
                <a:spLocks noChangeArrowheads="1"/>
              </p:cNvSpPr>
              <p:nvPr/>
            </p:nvSpPr>
            <p:spPr bwMode="auto">
              <a:xfrm>
                <a:off x="5655468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Rectangle 399"/>
              <p:cNvSpPr>
                <a:spLocks noChangeArrowheads="1"/>
              </p:cNvSpPr>
              <p:nvPr/>
            </p:nvSpPr>
            <p:spPr bwMode="auto">
              <a:xfrm>
                <a:off x="5728493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Rectangle 400"/>
              <p:cNvSpPr>
                <a:spLocks noChangeArrowheads="1"/>
              </p:cNvSpPr>
              <p:nvPr/>
            </p:nvSpPr>
            <p:spPr bwMode="auto">
              <a:xfrm>
                <a:off x="5801518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Rectangle 401"/>
              <p:cNvSpPr>
                <a:spLocks noChangeArrowheads="1"/>
              </p:cNvSpPr>
              <p:nvPr/>
            </p:nvSpPr>
            <p:spPr bwMode="auto">
              <a:xfrm>
                <a:off x="5874543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Rectangle 402"/>
              <p:cNvSpPr>
                <a:spLocks noChangeArrowheads="1"/>
              </p:cNvSpPr>
              <p:nvPr/>
            </p:nvSpPr>
            <p:spPr bwMode="auto">
              <a:xfrm>
                <a:off x="5945981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Rectangle 403"/>
              <p:cNvSpPr>
                <a:spLocks noChangeArrowheads="1"/>
              </p:cNvSpPr>
              <p:nvPr/>
            </p:nvSpPr>
            <p:spPr bwMode="auto">
              <a:xfrm>
                <a:off x="6019006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Rectangle 404"/>
              <p:cNvSpPr>
                <a:spLocks noChangeArrowheads="1"/>
              </p:cNvSpPr>
              <p:nvPr/>
            </p:nvSpPr>
            <p:spPr bwMode="auto">
              <a:xfrm>
                <a:off x="6092031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Rectangle 405"/>
              <p:cNvSpPr>
                <a:spLocks noChangeArrowheads="1"/>
              </p:cNvSpPr>
              <p:nvPr/>
            </p:nvSpPr>
            <p:spPr bwMode="auto">
              <a:xfrm>
                <a:off x="6165056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Rectangle 406"/>
              <p:cNvSpPr>
                <a:spLocks noChangeArrowheads="1"/>
              </p:cNvSpPr>
              <p:nvPr/>
            </p:nvSpPr>
            <p:spPr bwMode="auto">
              <a:xfrm>
                <a:off x="6236493" y="5768485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Rectangle 407"/>
              <p:cNvSpPr>
                <a:spLocks noChangeArrowheads="1"/>
              </p:cNvSpPr>
              <p:nvPr/>
            </p:nvSpPr>
            <p:spPr bwMode="auto">
              <a:xfrm>
                <a:off x="6309518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Rectangle 408"/>
              <p:cNvSpPr>
                <a:spLocks noChangeArrowheads="1"/>
              </p:cNvSpPr>
              <p:nvPr/>
            </p:nvSpPr>
            <p:spPr bwMode="auto">
              <a:xfrm>
                <a:off x="6382543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Rectangle 409"/>
              <p:cNvSpPr>
                <a:spLocks noChangeArrowheads="1"/>
              </p:cNvSpPr>
              <p:nvPr/>
            </p:nvSpPr>
            <p:spPr bwMode="auto">
              <a:xfrm>
                <a:off x="6455568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Rectangle 410"/>
              <p:cNvSpPr>
                <a:spLocks noChangeArrowheads="1"/>
              </p:cNvSpPr>
              <p:nvPr/>
            </p:nvSpPr>
            <p:spPr bwMode="auto">
              <a:xfrm>
                <a:off x="6528593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Rectangle 411"/>
              <p:cNvSpPr>
                <a:spLocks noChangeArrowheads="1"/>
              </p:cNvSpPr>
              <p:nvPr/>
            </p:nvSpPr>
            <p:spPr bwMode="auto">
              <a:xfrm>
                <a:off x="6601618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Rectangle 412"/>
              <p:cNvSpPr>
                <a:spLocks noChangeArrowheads="1"/>
              </p:cNvSpPr>
              <p:nvPr/>
            </p:nvSpPr>
            <p:spPr bwMode="auto">
              <a:xfrm>
                <a:off x="6673056" y="5768485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Rectangle 413"/>
              <p:cNvSpPr>
                <a:spLocks noChangeArrowheads="1"/>
              </p:cNvSpPr>
              <p:nvPr/>
            </p:nvSpPr>
            <p:spPr bwMode="auto">
              <a:xfrm>
                <a:off x="6746081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Rectangle 414"/>
              <p:cNvSpPr>
                <a:spLocks noChangeArrowheads="1"/>
              </p:cNvSpPr>
              <p:nvPr/>
            </p:nvSpPr>
            <p:spPr bwMode="auto">
              <a:xfrm>
                <a:off x="6819106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Rectangle 415"/>
              <p:cNvSpPr>
                <a:spLocks noChangeArrowheads="1"/>
              </p:cNvSpPr>
              <p:nvPr/>
            </p:nvSpPr>
            <p:spPr bwMode="auto">
              <a:xfrm>
                <a:off x="6892131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Rectangle 416"/>
              <p:cNvSpPr>
                <a:spLocks noChangeArrowheads="1"/>
              </p:cNvSpPr>
              <p:nvPr/>
            </p:nvSpPr>
            <p:spPr bwMode="auto">
              <a:xfrm>
                <a:off x="6963568" y="5768485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Rectangle 417"/>
              <p:cNvSpPr>
                <a:spLocks noChangeArrowheads="1"/>
              </p:cNvSpPr>
              <p:nvPr/>
            </p:nvSpPr>
            <p:spPr bwMode="auto">
              <a:xfrm>
                <a:off x="7036593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Rectangle 419"/>
              <p:cNvSpPr>
                <a:spLocks noChangeArrowheads="1"/>
              </p:cNvSpPr>
              <p:nvPr/>
            </p:nvSpPr>
            <p:spPr bwMode="auto">
              <a:xfrm>
                <a:off x="7109618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Rectangle 420"/>
              <p:cNvSpPr>
                <a:spLocks noChangeArrowheads="1"/>
              </p:cNvSpPr>
              <p:nvPr/>
            </p:nvSpPr>
            <p:spPr bwMode="auto">
              <a:xfrm>
                <a:off x="7182643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Rectangle 421"/>
              <p:cNvSpPr>
                <a:spLocks noChangeArrowheads="1"/>
              </p:cNvSpPr>
              <p:nvPr/>
            </p:nvSpPr>
            <p:spPr bwMode="auto">
              <a:xfrm>
                <a:off x="7254081" y="5768485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Rectangle 422"/>
              <p:cNvSpPr>
                <a:spLocks noChangeArrowheads="1"/>
              </p:cNvSpPr>
              <p:nvPr/>
            </p:nvSpPr>
            <p:spPr bwMode="auto">
              <a:xfrm>
                <a:off x="7327106" y="5768485"/>
                <a:ext cx="42863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Rectangle 423"/>
              <p:cNvSpPr>
                <a:spLocks noChangeArrowheads="1"/>
              </p:cNvSpPr>
              <p:nvPr/>
            </p:nvSpPr>
            <p:spPr bwMode="auto">
              <a:xfrm>
                <a:off x="7400131" y="5768485"/>
                <a:ext cx="41275" cy="9525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424"/>
              <p:cNvSpPr>
                <a:spLocks noEditPoints="1"/>
              </p:cNvSpPr>
              <p:nvPr/>
            </p:nvSpPr>
            <p:spPr bwMode="auto">
              <a:xfrm>
                <a:off x="5364956" y="6073285"/>
                <a:ext cx="2076450" cy="11113"/>
              </a:xfrm>
              <a:custGeom>
                <a:avLst/>
                <a:gdLst>
                  <a:gd name="T0" fmla="*/ 26 w 1308"/>
                  <a:gd name="T1" fmla="*/ 7 h 7"/>
                  <a:gd name="T2" fmla="*/ 46 w 1308"/>
                  <a:gd name="T3" fmla="*/ 0 h 7"/>
                  <a:gd name="T4" fmla="*/ 46 w 1308"/>
                  <a:gd name="T5" fmla="*/ 7 h 7"/>
                  <a:gd name="T6" fmla="*/ 118 w 1308"/>
                  <a:gd name="T7" fmla="*/ 0 h 7"/>
                  <a:gd name="T8" fmla="*/ 92 w 1308"/>
                  <a:gd name="T9" fmla="*/ 0 h 7"/>
                  <a:gd name="T10" fmla="*/ 164 w 1308"/>
                  <a:gd name="T11" fmla="*/ 7 h 7"/>
                  <a:gd name="T12" fmla="*/ 183 w 1308"/>
                  <a:gd name="T13" fmla="*/ 0 h 7"/>
                  <a:gd name="T14" fmla="*/ 183 w 1308"/>
                  <a:gd name="T15" fmla="*/ 7 h 7"/>
                  <a:gd name="T16" fmla="*/ 255 w 1308"/>
                  <a:gd name="T17" fmla="*/ 0 h 7"/>
                  <a:gd name="T18" fmla="*/ 229 w 1308"/>
                  <a:gd name="T19" fmla="*/ 0 h 7"/>
                  <a:gd name="T20" fmla="*/ 301 w 1308"/>
                  <a:gd name="T21" fmla="*/ 7 h 7"/>
                  <a:gd name="T22" fmla="*/ 321 w 1308"/>
                  <a:gd name="T23" fmla="*/ 0 h 7"/>
                  <a:gd name="T24" fmla="*/ 321 w 1308"/>
                  <a:gd name="T25" fmla="*/ 7 h 7"/>
                  <a:gd name="T26" fmla="*/ 392 w 1308"/>
                  <a:gd name="T27" fmla="*/ 0 h 7"/>
                  <a:gd name="T28" fmla="*/ 366 w 1308"/>
                  <a:gd name="T29" fmla="*/ 0 h 7"/>
                  <a:gd name="T30" fmla="*/ 438 w 1308"/>
                  <a:gd name="T31" fmla="*/ 7 h 7"/>
                  <a:gd name="T32" fmla="*/ 458 w 1308"/>
                  <a:gd name="T33" fmla="*/ 0 h 7"/>
                  <a:gd name="T34" fmla="*/ 458 w 1308"/>
                  <a:gd name="T35" fmla="*/ 7 h 7"/>
                  <a:gd name="T36" fmla="*/ 530 w 1308"/>
                  <a:gd name="T37" fmla="*/ 0 h 7"/>
                  <a:gd name="T38" fmla="*/ 504 w 1308"/>
                  <a:gd name="T39" fmla="*/ 0 h 7"/>
                  <a:gd name="T40" fmla="*/ 576 w 1308"/>
                  <a:gd name="T41" fmla="*/ 7 h 7"/>
                  <a:gd name="T42" fmla="*/ 595 w 1308"/>
                  <a:gd name="T43" fmla="*/ 0 h 7"/>
                  <a:gd name="T44" fmla="*/ 595 w 1308"/>
                  <a:gd name="T45" fmla="*/ 7 h 7"/>
                  <a:gd name="T46" fmla="*/ 667 w 1308"/>
                  <a:gd name="T47" fmla="*/ 0 h 7"/>
                  <a:gd name="T48" fmla="*/ 641 w 1308"/>
                  <a:gd name="T49" fmla="*/ 0 h 7"/>
                  <a:gd name="T50" fmla="*/ 713 w 1308"/>
                  <a:gd name="T51" fmla="*/ 7 h 7"/>
                  <a:gd name="T52" fmla="*/ 733 w 1308"/>
                  <a:gd name="T53" fmla="*/ 0 h 7"/>
                  <a:gd name="T54" fmla="*/ 733 w 1308"/>
                  <a:gd name="T55" fmla="*/ 7 h 7"/>
                  <a:gd name="T56" fmla="*/ 805 w 1308"/>
                  <a:gd name="T57" fmla="*/ 0 h 7"/>
                  <a:gd name="T58" fmla="*/ 779 w 1308"/>
                  <a:gd name="T59" fmla="*/ 0 h 7"/>
                  <a:gd name="T60" fmla="*/ 851 w 1308"/>
                  <a:gd name="T61" fmla="*/ 7 h 7"/>
                  <a:gd name="T62" fmla="*/ 870 w 1308"/>
                  <a:gd name="T63" fmla="*/ 0 h 7"/>
                  <a:gd name="T64" fmla="*/ 870 w 1308"/>
                  <a:gd name="T65" fmla="*/ 7 h 7"/>
                  <a:gd name="T66" fmla="*/ 942 w 1308"/>
                  <a:gd name="T67" fmla="*/ 0 h 7"/>
                  <a:gd name="T68" fmla="*/ 916 w 1308"/>
                  <a:gd name="T69" fmla="*/ 0 h 7"/>
                  <a:gd name="T70" fmla="*/ 988 w 1308"/>
                  <a:gd name="T71" fmla="*/ 7 h 7"/>
                  <a:gd name="T72" fmla="*/ 1007 w 1308"/>
                  <a:gd name="T73" fmla="*/ 0 h 7"/>
                  <a:gd name="T74" fmla="*/ 1007 w 1308"/>
                  <a:gd name="T75" fmla="*/ 7 h 7"/>
                  <a:gd name="T76" fmla="*/ 1079 w 1308"/>
                  <a:gd name="T77" fmla="*/ 0 h 7"/>
                  <a:gd name="T78" fmla="*/ 1053 w 1308"/>
                  <a:gd name="T79" fmla="*/ 0 h 7"/>
                  <a:gd name="T80" fmla="*/ 1125 w 1308"/>
                  <a:gd name="T81" fmla="*/ 7 h 7"/>
                  <a:gd name="T82" fmla="*/ 1145 w 1308"/>
                  <a:gd name="T83" fmla="*/ 0 h 7"/>
                  <a:gd name="T84" fmla="*/ 1145 w 1308"/>
                  <a:gd name="T85" fmla="*/ 7 h 7"/>
                  <a:gd name="T86" fmla="*/ 1217 w 1308"/>
                  <a:gd name="T87" fmla="*/ 0 h 7"/>
                  <a:gd name="T88" fmla="*/ 1190 w 1308"/>
                  <a:gd name="T89" fmla="*/ 0 h 7"/>
                  <a:gd name="T90" fmla="*/ 1263 w 1308"/>
                  <a:gd name="T91" fmla="*/ 7 h 7"/>
                  <a:gd name="T92" fmla="*/ 1282 w 1308"/>
                  <a:gd name="T93" fmla="*/ 0 h 7"/>
                  <a:gd name="T94" fmla="*/ 1282 w 1308"/>
                  <a:gd name="T9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08" h="7">
                    <a:moveTo>
                      <a:pt x="0" y="0"/>
                    </a:moveTo>
                    <a:lnTo>
                      <a:pt x="26" y="0"/>
                    </a:lnTo>
                    <a:lnTo>
                      <a:pt x="2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46" y="0"/>
                    </a:moveTo>
                    <a:lnTo>
                      <a:pt x="72" y="0"/>
                    </a:lnTo>
                    <a:lnTo>
                      <a:pt x="72" y="7"/>
                    </a:lnTo>
                    <a:lnTo>
                      <a:pt x="46" y="7"/>
                    </a:lnTo>
                    <a:lnTo>
                      <a:pt x="46" y="0"/>
                    </a:lnTo>
                    <a:close/>
                    <a:moveTo>
                      <a:pt x="92" y="0"/>
                    </a:moveTo>
                    <a:lnTo>
                      <a:pt x="118" y="0"/>
                    </a:lnTo>
                    <a:lnTo>
                      <a:pt x="118" y="7"/>
                    </a:lnTo>
                    <a:lnTo>
                      <a:pt x="92" y="7"/>
                    </a:lnTo>
                    <a:lnTo>
                      <a:pt x="92" y="0"/>
                    </a:lnTo>
                    <a:close/>
                    <a:moveTo>
                      <a:pt x="137" y="0"/>
                    </a:moveTo>
                    <a:lnTo>
                      <a:pt x="164" y="0"/>
                    </a:lnTo>
                    <a:lnTo>
                      <a:pt x="164" y="7"/>
                    </a:lnTo>
                    <a:lnTo>
                      <a:pt x="137" y="7"/>
                    </a:lnTo>
                    <a:lnTo>
                      <a:pt x="137" y="0"/>
                    </a:lnTo>
                    <a:close/>
                    <a:moveTo>
                      <a:pt x="183" y="0"/>
                    </a:moveTo>
                    <a:lnTo>
                      <a:pt x="209" y="0"/>
                    </a:lnTo>
                    <a:lnTo>
                      <a:pt x="209" y="7"/>
                    </a:lnTo>
                    <a:lnTo>
                      <a:pt x="183" y="7"/>
                    </a:lnTo>
                    <a:lnTo>
                      <a:pt x="183" y="0"/>
                    </a:lnTo>
                    <a:close/>
                    <a:moveTo>
                      <a:pt x="229" y="0"/>
                    </a:moveTo>
                    <a:lnTo>
                      <a:pt x="255" y="0"/>
                    </a:lnTo>
                    <a:lnTo>
                      <a:pt x="255" y="7"/>
                    </a:lnTo>
                    <a:lnTo>
                      <a:pt x="229" y="7"/>
                    </a:lnTo>
                    <a:lnTo>
                      <a:pt x="229" y="0"/>
                    </a:lnTo>
                    <a:close/>
                    <a:moveTo>
                      <a:pt x="275" y="0"/>
                    </a:moveTo>
                    <a:lnTo>
                      <a:pt x="301" y="0"/>
                    </a:lnTo>
                    <a:lnTo>
                      <a:pt x="301" y="7"/>
                    </a:lnTo>
                    <a:lnTo>
                      <a:pt x="275" y="7"/>
                    </a:lnTo>
                    <a:lnTo>
                      <a:pt x="275" y="0"/>
                    </a:lnTo>
                    <a:close/>
                    <a:moveTo>
                      <a:pt x="321" y="0"/>
                    </a:moveTo>
                    <a:lnTo>
                      <a:pt x="347" y="0"/>
                    </a:lnTo>
                    <a:lnTo>
                      <a:pt x="347" y="7"/>
                    </a:lnTo>
                    <a:lnTo>
                      <a:pt x="321" y="7"/>
                    </a:lnTo>
                    <a:lnTo>
                      <a:pt x="321" y="0"/>
                    </a:lnTo>
                    <a:close/>
                    <a:moveTo>
                      <a:pt x="366" y="0"/>
                    </a:moveTo>
                    <a:lnTo>
                      <a:pt x="392" y="0"/>
                    </a:lnTo>
                    <a:lnTo>
                      <a:pt x="392" y="7"/>
                    </a:lnTo>
                    <a:lnTo>
                      <a:pt x="366" y="7"/>
                    </a:lnTo>
                    <a:lnTo>
                      <a:pt x="366" y="0"/>
                    </a:lnTo>
                    <a:close/>
                    <a:moveTo>
                      <a:pt x="412" y="0"/>
                    </a:moveTo>
                    <a:lnTo>
                      <a:pt x="438" y="0"/>
                    </a:lnTo>
                    <a:lnTo>
                      <a:pt x="438" y="7"/>
                    </a:lnTo>
                    <a:lnTo>
                      <a:pt x="412" y="7"/>
                    </a:lnTo>
                    <a:lnTo>
                      <a:pt x="412" y="0"/>
                    </a:lnTo>
                    <a:close/>
                    <a:moveTo>
                      <a:pt x="458" y="0"/>
                    </a:moveTo>
                    <a:lnTo>
                      <a:pt x="484" y="0"/>
                    </a:lnTo>
                    <a:lnTo>
                      <a:pt x="484" y="7"/>
                    </a:lnTo>
                    <a:lnTo>
                      <a:pt x="458" y="7"/>
                    </a:lnTo>
                    <a:lnTo>
                      <a:pt x="458" y="0"/>
                    </a:lnTo>
                    <a:close/>
                    <a:moveTo>
                      <a:pt x="504" y="0"/>
                    </a:moveTo>
                    <a:lnTo>
                      <a:pt x="530" y="0"/>
                    </a:lnTo>
                    <a:lnTo>
                      <a:pt x="530" y="7"/>
                    </a:lnTo>
                    <a:lnTo>
                      <a:pt x="504" y="7"/>
                    </a:lnTo>
                    <a:lnTo>
                      <a:pt x="504" y="0"/>
                    </a:lnTo>
                    <a:close/>
                    <a:moveTo>
                      <a:pt x="549" y="0"/>
                    </a:moveTo>
                    <a:lnTo>
                      <a:pt x="576" y="0"/>
                    </a:lnTo>
                    <a:lnTo>
                      <a:pt x="576" y="7"/>
                    </a:lnTo>
                    <a:lnTo>
                      <a:pt x="549" y="7"/>
                    </a:lnTo>
                    <a:lnTo>
                      <a:pt x="549" y="0"/>
                    </a:lnTo>
                    <a:close/>
                    <a:moveTo>
                      <a:pt x="595" y="0"/>
                    </a:moveTo>
                    <a:lnTo>
                      <a:pt x="621" y="0"/>
                    </a:lnTo>
                    <a:lnTo>
                      <a:pt x="621" y="7"/>
                    </a:lnTo>
                    <a:lnTo>
                      <a:pt x="595" y="7"/>
                    </a:lnTo>
                    <a:lnTo>
                      <a:pt x="595" y="0"/>
                    </a:lnTo>
                    <a:close/>
                    <a:moveTo>
                      <a:pt x="641" y="0"/>
                    </a:moveTo>
                    <a:lnTo>
                      <a:pt x="667" y="0"/>
                    </a:lnTo>
                    <a:lnTo>
                      <a:pt x="667" y="7"/>
                    </a:lnTo>
                    <a:lnTo>
                      <a:pt x="641" y="7"/>
                    </a:lnTo>
                    <a:lnTo>
                      <a:pt x="641" y="0"/>
                    </a:lnTo>
                    <a:close/>
                    <a:moveTo>
                      <a:pt x="687" y="0"/>
                    </a:moveTo>
                    <a:lnTo>
                      <a:pt x="713" y="0"/>
                    </a:lnTo>
                    <a:lnTo>
                      <a:pt x="713" y="7"/>
                    </a:lnTo>
                    <a:lnTo>
                      <a:pt x="687" y="7"/>
                    </a:lnTo>
                    <a:lnTo>
                      <a:pt x="687" y="0"/>
                    </a:lnTo>
                    <a:close/>
                    <a:moveTo>
                      <a:pt x="733" y="0"/>
                    </a:moveTo>
                    <a:lnTo>
                      <a:pt x="759" y="0"/>
                    </a:lnTo>
                    <a:lnTo>
                      <a:pt x="759" y="7"/>
                    </a:lnTo>
                    <a:lnTo>
                      <a:pt x="733" y="7"/>
                    </a:lnTo>
                    <a:lnTo>
                      <a:pt x="733" y="0"/>
                    </a:lnTo>
                    <a:close/>
                    <a:moveTo>
                      <a:pt x="779" y="0"/>
                    </a:moveTo>
                    <a:lnTo>
                      <a:pt x="805" y="0"/>
                    </a:lnTo>
                    <a:lnTo>
                      <a:pt x="805" y="7"/>
                    </a:lnTo>
                    <a:lnTo>
                      <a:pt x="779" y="7"/>
                    </a:lnTo>
                    <a:lnTo>
                      <a:pt x="779" y="0"/>
                    </a:lnTo>
                    <a:close/>
                    <a:moveTo>
                      <a:pt x="824" y="0"/>
                    </a:moveTo>
                    <a:lnTo>
                      <a:pt x="851" y="0"/>
                    </a:lnTo>
                    <a:lnTo>
                      <a:pt x="851" y="7"/>
                    </a:lnTo>
                    <a:lnTo>
                      <a:pt x="824" y="7"/>
                    </a:lnTo>
                    <a:lnTo>
                      <a:pt x="824" y="0"/>
                    </a:lnTo>
                    <a:close/>
                    <a:moveTo>
                      <a:pt x="870" y="0"/>
                    </a:moveTo>
                    <a:lnTo>
                      <a:pt x="896" y="0"/>
                    </a:lnTo>
                    <a:lnTo>
                      <a:pt x="896" y="7"/>
                    </a:lnTo>
                    <a:lnTo>
                      <a:pt x="870" y="7"/>
                    </a:lnTo>
                    <a:lnTo>
                      <a:pt x="870" y="0"/>
                    </a:lnTo>
                    <a:close/>
                    <a:moveTo>
                      <a:pt x="916" y="0"/>
                    </a:moveTo>
                    <a:lnTo>
                      <a:pt x="942" y="0"/>
                    </a:lnTo>
                    <a:lnTo>
                      <a:pt x="942" y="7"/>
                    </a:lnTo>
                    <a:lnTo>
                      <a:pt x="916" y="7"/>
                    </a:lnTo>
                    <a:lnTo>
                      <a:pt x="916" y="0"/>
                    </a:lnTo>
                    <a:close/>
                    <a:moveTo>
                      <a:pt x="962" y="0"/>
                    </a:moveTo>
                    <a:lnTo>
                      <a:pt x="988" y="0"/>
                    </a:lnTo>
                    <a:lnTo>
                      <a:pt x="988" y="7"/>
                    </a:lnTo>
                    <a:lnTo>
                      <a:pt x="962" y="7"/>
                    </a:lnTo>
                    <a:lnTo>
                      <a:pt x="962" y="0"/>
                    </a:lnTo>
                    <a:close/>
                    <a:moveTo>
                      <a:pt x="1007" y="0"/>
                    </a:moveTo>
                    <a:lnTo>
                      <a:pt x="1034" y="0"/>
                    </a:lnTo>
                    <a:lnTo>
                      <a:pt x="1034" y="7"/>
                    </a:lnTo>
                    <a:lnTo>
                      <a:pt x="1007" y="7"/>
                    </a:lnTo>
                    <a:lnTo>
                      <a:pt x="1007" y="0"/>
                    </a:lnTo>
                    <a:close/>
                    <a:moveTo>
                      <a:pt x="1053" y="0"/>
                    </a:moveTo>
                    <a:lnTo>
                      <a:pt x="1079" y="0"/>
                    </a:lnTo>
                    <a:lnTo>
                      <a:pt x="1079" y="7"/>
                    </a:lnTo>
                    <a:lnTo>
                      <a:pt x="1053" y="7"/>
                    </a:lnTo>
                    <a:lnTo>
                      <a:pt x="1053" y="0"/>
                    </a:lnTo>
                    <a:close/>
                    <a:moveTo>
                      <a:pt x="1099" y="0"/>
                    </a:moveTo>
                    <a:lnTo>
                      <a:pt x="1125" y="0"/>
                    </a:lnTo>
                    <a:lnTo>
                      <a:pt x="1125" y="7"/>
                    </a:lnTo>
                    <a:lnTo>
                      <a:pt x="1099" y="7"/>
                    </a:lnTo>
                    <a:lnTo>
                      <a:pt x="1099" y="0"/>
                    </a:lnTo>
                    <a:close/>
                    <a:moveTo>
                      <a:pt x="1145" y="0"/>
                    </a:moveTo>
                    <a:lnTo>
                      <a:pt x="1171" y="0"/>
                    </a:lnTo>
                    <a:lnTo>
                      <a:pt x="1171" y="7"/>
                    </a:lnTo>
                    <a:lnTo>
                      <a:pt x="1145" y="7"/>
                    </a:lnTo>
                    <a:lnTo>
                      <a:pt x="1145" y="0"/>
                    </a:lnTo>
                    <a:close/>
                    <a:moveTo>
                      <a:pt x="1190" y="0"/>
                    </a:moveTo>
                    <a:lnTo>
                      <a:pt x="1217" y="0"/>
                    </a:lnTo>
                    <a:lnTo>
                      <a:pt x="1217" y="7"/>
                    </a:lnTo>
                    <a:lnTo>
                      <a:pt x="1190" y="7"/>
                    </a:lnTo>
                    <a:lnTo>
                      <a:pt x="1190" y="0"/>
                    </a:lnTo>
                    <a:close/>
                    <a:moveTo>
                      <a:pt x="1236" y="0"/>
                    </a:moveTo>
                    <a:lnTo>
                      <a:pt x="1263" y="0"/>
                    </a:lnTo>
                    <a:lnTo>
                      <a:pt x="1263" y="7"/>
                    </a:lnTo>
                    <a:lnTo>
                      <a:pt x="1236" y="7"/>
                    </a:lnTo>
                    <a:lnTo>
                      <a:pt x="1236" y="0"/>
                    </a:lnTo>
                    <a:close/>
                    <a:moveTo>
                      <a:pt x="1282" y="0"/>
                    </a:moveTo>
                    <a:lnTo>
                      <a:pt x="1308" y="0"/>
                    </a:lnTo>
                    <a:lnTo>
                      <a:pt x="1308" y="7"/>
                    </a:lnTo>
                    <a:lnTo>
                      <a:pt x="1282" y="7"/>
                    </a:lnTo>
                    <a:lnTo>
                      <a:pt x="12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Rectangle 425"/>
              <p:cNvSpPr>
                <a:spLocks noChangeArrowheads="1"/>
              </p:cNvSpPr>
              <p:nvPr/>
            </p:nvSpPr>
            <p:spPr bwMode="auto">
              <a:xfrm>
                <a:off x="5364956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Rectangle 426"/>
              <p:cNvSpPr>
                <a:spLocks noChangeArrowheads="1"/>
              </p:cNvSpPr>
              <p:nvPr/>
            </p:nvSpPr>
            <p:spPr bwMode="auto">
              <a:xfrm>
                <a:off x="5437981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Rectangle 427"/>
              <p:cNvSpPr>
                <a:spLocks noChangeArrowheads="1"/>
              </p:cNvSpPr>
              <p:nvPr/>
            </p:nvSpPr>
            <p:spPr bwMode="auto">
              <a:xfrm>
                <a:off x="5511006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Rectangle 428"/>
              <p:cNvSpPr>
                <a:spLocks noChangeArrowheads="1"/>
              </p:cNvSpPr>
              <p:nvPr/>
            </p:nvSpPr>
            <p:spPr bwMode="auto">
              <a:xfrm>
                <a:off x="5582443" y="6073285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Rectangle 429"/>
              <p:cNvSpPr>
                <a:spLocks noChangeArrowheads="1"/>
              </p:cNvSpPr>
              <p:nvPr/>
            </p:nvSpPr>
            <p:spPr bwMode="auto">
              <a:xfrm>
                <a:off x="5655468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Rectangle 430"/>
              <p:cNvSpPr>
                <a:spLocks noChangeArrowheads="1"/>
              </p:cNvSpPr>
              <p:nvPr/>
            </p:nvSpPr>
            <p:spPr bwMode="auto">
              <a:xfrm>
                <a:off x="5728493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Rectangle 431"/>
              <p:cNvSpPr>
                <a:spLocks noChangeArrowheads="1"/>
              </p:cNvSpPr>
              <p:nvPr/>
            </p:nvSpPr>
            <p:spPr bwMode="auto">
              <a:xfrm>
                <a:off x="5801518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Rectangle 432"/>
              <p:cNvSpPr>
                <a:spLocks noChangeArrowheads="1"/>
              </p:cNvSpPr>
              <p:nvPr/>
            </p:nvSpPr>
            <p:spPr bwMode="auto">
              <a:xfrm>
                <a:off x="5874543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Rectangle 433"/>
              <p:cNvSpPr>
                <a:spLocks noChangeArrowheads="1"/>
              </p:cNvSpPr>
              <p:nvPr/>
            </p:nvSpPr>
            <p:spPr bwMode="auto">
              <a:xfrm>
                <a:off x="5945981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Rectangle 434"/>
              <p:cNvSpPr>
                <a:spLocks noChangeArrowheads="1"/>
              </p:cNvSpPr>
              <p:nvPr/>
            </p:nvSpPr>
            <p:spPr bwMode="auto">
              <a:xfrm>
                <a:off x="6019006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Rectangle 435"/>
              <p:cNvSpPr>
                <a:spLocks noChangeArrowheads="1"/>
              </p:cNvSpPr>
              <p:nvPr/>
            </p:nvSpPr>
            <p:spPr bwMode="auto">
              <a:xfrm>
                <a:off x="6092031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Rectangle 436"/>
              <p:cNvSpPr>
                <a:spLocks noChangeArrowheads="1"/>
              </p:cNvSpPr>
              <p:nvPr/>
            </p:nvSpPr>
            <p:spPr bwMode="auto">
              <a:xfrm>
                <a:off x="6165056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Rectangle 437"/>
              <p:cNvSpPr>
                <a:spLocks noChangeArrowheads="1"/>
              </p:cNvSpPr>
              <p:nvPr/>
            </p:nvSpPr>
            <p:spPr bwMode="auto">
              <a:xfrm>
                <a:off x="6236493" y="6073285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Rectangle 438"/>
              <p:cNvSpPr>
                <a:spLocks noChangeArrowheads="1"/>
              </p:cNvSpPr>
              <p:nvPr/>
            </p:nvSpPr>
            <p:spPr bwMode="auto">
              <a:xfrm>
                <a:off x="6309518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Rectangle 439"/>
              <p:cNvSpPr>
                <a:spLocks noChangeArrowheads="1"/>
              </p:cNvSpPr>
              <p:nvPr/>
            </p:nvSpPr>
            <p:spPr bwMode="auto">
              <a:xfrm>
                <a:off x="6382543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Rectangle 440"/>
              <p:cNvSpPr>
                <a:spLocks noChangeArrowheads="1"/>
              </p:cNvSpPr>
              <p:nvPr/>
            </p:nvSpPr>
            <p:spPr bwMode="auto">
              <a:xfrm>
                <a:off x="6455568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Rectangle 441"/>
              <p:cNvSpPr>
                <a:spLocks noChangeArrowheads="1"/>
              </p:cNvSpPr>
              <p:nvPr/>
            </p:nvSpPr>
            <p:spPr bwMode="auto">
              <a:xfrm>
                <a:off x="6528593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Rectangle 442"/>
              <p:cNvSpPr>
                <a:spLocks noChangeArrowheads="1"/>
              </p:cNvSpPr>
              <p:nvPr/>
            </p:nvSpPr>
            <p:spPr bwMode="auto">
              <a:xfrm>
                <a:off x="6601618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Rectangle 443"/>
              <p:cNvSpPr>
                <a:spLocks noChangeArrowheads="1"/>
              </p:cNvSpPr>
              <p:nvPr/>
            </p:nvSpPr>
            <p:spPr bwMode="auto">
              <a:xfrm>
                <a:off x="6673056" y="6073285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Rectangle 444"/>
              <p:cNvSpPr>
                <a:spLocks noChangeArrowheads="1"/>
              </p:cNvSpPr>
              <p:nvPr/>
            </p:nvSpPr>
            <p:spPr bwMode="auto">
              <a:xfrm>
                <a:off x="6746081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Rectangle 445"/>
              <p:cNvSpPr>
                <a:spLocks noChangeArrowheads="1"/>
              </p:cNvSpPr>
              <p:nvPr/>
            </p:nvSpPr>
            <p:spPr bwMode="auto">
              <a:xfrm>
                <a:off x="6819106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Rectangle 446"/>
              <p:cNvSpPr>
                <a:spLocks noChangeArrowheads="1"/>
              </p:cNvSpPr>
              <p:nvPr/>
            </p:nvSpPr>
            <p:spPr bwMode="auto">
              <a:xfrm>
                <a:off x="6892131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Rectangle 447"/>
              <p:cNvSpPr>
                <a:spLocks noChangeArrowheads="1"/>
              </p:cNvSpPr>
              <p:nvPr/>
            </p:nvSpPr>
            <p:spPr bwMode="auto">
              <a:xfrm>
                <a:off x="6963568" y="6073285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Rectangle 448"/>
              <p:cNvSpPr>
                <a:spLocks noChangeArrowheads="1"/>
              </p:cNvSpPr>
              <p:nvPr/>
            </p:nvSpPr>
            <p:spPr bwMode="auto">
              <a:xfrm>
                <a:off x="7036593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Rectangle 449"/>
              <p:cNvSpPr>
                <a:spLocks noChangeArrowheads="1"/>
              </p:cNvSpPr>
              <p:nvPr/>
            </p:nvSpPr>
            <p:spPr bwMode="auto">
              <a:xfrm>
                <a:off x="7109618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Rectangle 450"/>
              <p:cNvSpPr>
                <a:spLocks noChangeArrowheads="1"/>
              </p:cNvSpPr>
              <p:nvPr/>
            </p:nvSpPr>
            <p:spPr bwMode="auto">
              <a:xfrm>
                <a:off x="7182643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Rectangle 451"/>
              <p:cNvSpPr>
                <a:spLocks noChangeArrowheads="1"/>
              </p:cNvSpPr>
              <p:nvPr/>
            </p:nvSpPr>
            <p:spPr bwMode="auto">
              <a:xfrm>
                <a:off x="7254081" y="6073285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Rectangle 452"/>
              <p:cNvSpPr>
                <a:spLocks noChangeArrowheads="1"/>
              </p:cNvSpPr>
              <p:nvPr/>
            </p:nvSpPr>
            <p:spPr bwMode="auto">
              <a:xfrm>
                <a:off x="7327106" y="6073285"/>
                <a:ext cx="42863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Rectangle 453"/>
              <p:cNvSpPr>
                <a:spLocks noChangeArrowheads="1"/>
              </p:cNvSpPr>
              <p:nvPr/>
            </p:nvSpPr>
            <p:spPr bwMode="auto">
              <a:xfrm>
                <a:off x="7400131" y="6073285"/>
                <a:ext cx="41275" cy="11113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Rectangle 454"/>
              <p:cNvSpPr>
                <a:spLocks noChangeArrowheads="1"/>
              </p:cNvSpPr>
              <p:nvPr/>
            </p:nvSpPr>
            <p:spPr bwMode="auto">
              <a:xfrm>
                <a:off x="5479256" y="5800235"/>
                <a:ext cx="180267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Node Insertion Buffer</a:t>
                </a:r>
                <a:endParaRPr lang="en-US" altLang="en-US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9296400" y="2895602"/>
            <a:ext cx="126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(Too slow)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36155" y="5283670"/>
            <a:ext cx="182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(Circular buffer)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63084" y="2868641"/>
            <a:ext cx="1196976" cy="219075"/>
            <a:chOff x="-455169" y="4269582"/>
            <a:chExt cx="1196976" cy="219075"/>
          </a:xfrm>
        </p:grpSpPr>
        <p:grpSp>
          <p:nvGrpSpPr>
            <p:cNvPr id="14" name="Group 13"/>
            <p:cNvGrpSpPr/>
            <p:nvPr/>
          </p:nvGrpSpPr>
          <p:grpSpPr>
            <a:xfrm>
              <a:off x="-455169" y="4269582"/>
              <a:ext cx="1196976" cy="219075"/>
              <a:chOff x="2831306" y="2862263"/>
              <a:chExt cx="1196976" cy="219075"/>
            </a:xfrm>
          </p:grpSpPr>
          <p:sp>
            <p:nvSpPr>
              <p:cNvPr id="1017" name="Rectangle 316"/>
              <p:cNvSpPr>
                <a:spLocks noChangeArrowheads="1"/>
              </p:cNvSpPr>
              <p:nvPr/>
            </p:nvSpPr>
            <p:spPr bwMode="auto">
              <a:xfrm>
                <a:off x="2831306" y="2862263"/>
                <a:ext cx="298450" cy="219075"/>
              </a:xfrm>
              <a:prstGeom prst="rect">
                <a:avLst/>
              </a:prstGeom>
              <a:solidFill>
                <a:srgbClr val="FCFFD9"/>
              </a:solidFill>
              <a:ln w="9525">
                <a:solidFill>
                  <a:srgbClr val="9E9E9E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  <p:sp>
            <p:nvSpPr>
              <p:cNvPr id="1018" name="Rectangle 317"/>
              <p:cNvSpPr>
                <a:spLocks noChangeArrowheads="1"/>
              </p:cNvSpPr>
              <p:nvPr/>
            </p:nvSpPr>
            <p:spPr bwMode="auto">
              <a:xfrm>
                <a:off x="3129756" y="2862263"/>
                <a:ext cx="300038" cy="219075"/>
              </a:xfrm>
              <a:prstGeom prst="rect">
                <a:avLst/>
              </a:prstGeom>
              <a:solidFill>
                <a:srgbClr val="F8FFB3"/>
              </a:solidFill>
              <a:ln w="9525">
                <a:solidFill>
                  <a:srgbClr val="9E9E9E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  <a:p>
                <a:endParaRPr lang="en-US" dirty="0"/>
              </a:p>
            </p:txBody>
          </p:sp>
          <p:sp>
            <p:nvSpPr>
              <p:cNvPr id="1019" name="Rectangle 318"/>
              <p:cNvSpPr>
                <a:spLocks noChangeArrowheads="1"/>
              </p:cNvSpPr>
              <p:nvPr/>
            </p:nvSpPr>
            <p:spPr bwMode="auto">
              <a:xfrm>
                <a:off x="3429794" y="2862263"/>
                <a:ext cx="298450" cy="219075"/>
              </a:xfrm>
              <a:prstGeom prst="rect">
                <a:avLst/>
              </a:prstGeom>
              <a:solidFill>
                <a:srgbClr val="F5FF8D"/>
              </a:solidFill>
              <a:ln w="9525">
                <a:solidFill>
                  <a:srgbClr val="9E9E9E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  <p:sp>
            <p:nvSpPr>
              <p:cNvPr id="1020" name="Rectangle 319"/>
              <p:cNvSpPr>
                <a:spLocks noChangeArrowheads="1"/>
              </p:cNvSpPr>
              <p:nvPr/>
            </p:nvSpPr>
            <p:spPr bwMode="auto">
              <a:xfrm>
                <a:off x="3728244" y="2862263"/>
                <a:ext cx="300038" cy="219075"/>
              </a:xfrm>
              <a:prstGeom prst="rect">
                <a:avLst/>
              </a:prstGeom>
              <a:solidFill>
                <a:srgbClr val="DBF000"/>
              </a:solidFill>
              <a:ln w="9525">
                <a:solidFill>
                  <a:srgbClr val="9E9E9E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</p:grpSp>
        <p:sp>
          <p:nvSpPr>
            <p:cNvPr id="1021" name="Rectangle 327"/>
            <p:cNvSpPr>
              <a:spLocks noChangeArrowheads="1"/>
            </p:cNvSpPr>
            <p:nvPr/>
          </p:nvSpPr>
          <p:spPr bwMode="auto">
            <a:xfrm>
              <a:off x="-332138" y="4322386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7</a:t>
              </a:r>
              <a:endParaRPr lang="en-US" altLang="en-US" dirty="0"/>
            </a:p>
          </p:txBody>
        </p:sp>
        <p:sp>
          <p:nvSpPr>
            <p:cNvPr id="1022" name="Rectangle 327"/>
            <p:cNvSpPr>
              <a:spLocks noChangeArrowheads="1"/>
            </p:cNvSpPr>
            <p:nvPr/>
          </p:nvSpPr>
          <p:spPr bwMode="auto">
            <a:xfrm>
              <a:off x="-21670" y="4311450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9</a:t>
              </a:r>
              <a:endParaRPr lang="en-US" altLang="en-US" dirty="0"/>
            </a:p>
          </p:txBody>
        </p:sp>
        <p:sp>
          <p:nvSpPr>
            <p:cNvPr id="1023" name="Rectangle 327"/>
            <p:cNvSpPr>
              <a:spLocks noChangeArrowheads="1"/>
            </p:cNvSpPr>
            <p:nvPr/>
          </p:nvSpPr>
          <p:spPr bwMode="auto">
            <a:xfrm>
              <a:off x="249174" y="431399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11</a:t>
              </a:r>
              <a:endParaRPr lang="en-US" altLang="en-US" dirty="0"/>
            </a:p>
          </p:txBody>
        </p:sp>
        <p:sp>
          <p:nvSpPr>
            <p:cNvPr id="1024" name="Rectangle 327"/>
            <p:cNvSpPr>
              <a:spLocks noChangeArrowheads="1"/>
            </p:cNvSpPr>
            <p:nvPr/>
          </p:nvSpPr>
          <p:spPr bwMode="auto">
            <a:xfrm>
              <a:off x="550926" y="4316086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</a:rPr>
                <a:t>12</a:t>
              </a:r>
              <a:endParaRPr lang="en-US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45836" y="2838976"/>
            <a:ext cx="1742989" cy="974790"/>
            <a:chOff x="21832" y="2838982"/>
            <a:chExt cx="1742989" cy="974791"/>
          </a:xfrm>
        </p:grpSpPr>
        <p:sp>
          <p:nvSpPr>
            <p:cNvPr id="16" name="TextBox 15"/>
            <p:cNvSpPr txBox="1"/>
            <p:nvPr/>
          </p:nvSpPr>
          <p:spPr>
            <a:xfrm>
              <a:off x="554901" y="3308162"/>
              <a:ext cx="1073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Global ID</a:t>
              </a:r>
            </a:p>
          </p:txBody>
        </p:sp>
        <p:sp>
          <p:nvSpPr>
            <p:cNvPr id="1171" name="TextBox 1170"/>
            <p:cNvSpPr txBox="1"/>
            <p:nvPr/>
          </p:nvSpPr>
          <p:spPr>
            <a:xfrm>
              <a:off x="553724" y="3505996"/>
              <a:ext cx="121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Edge index</a:t>
              </a:r>
            </a:p>
          </p:txBody>
        </p:sp>
        <p:sp>
          <p:nvSpPr>
            <p:cNvPr id="1172" name="TextBox 1171"/>
            <p:cNvSpPr txBox="1"/>
            <p:nvPr/>
          </p:nvSpPr>
          <p:spPr>
            <a:xfrm>
              <a:off x="21832" y="2838982"/>
              <a:ext cx="1606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Global Edge Start</a:t>
              </a:r>
            </a:p>
          </p:txBody>
        </p:sp>
        <p:sp>
          <p:nvSpPr>
            <p:cNvPr id="1173" name="TextBox 1172"/>
            <p:cNvSpPr txBox="1"/>
            <p:nvPr/>
          </p:nvSpPr>
          <p:spPr>
            <a:xfrm>
              <a:off x="553724" y="3036816"/>
              <a:ext cx="121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Node index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24812" y="5209387"/>
            <a:ext cx="1664681" cy="1041585"/>
            <a:chOff x="100806" y="5209390"/>
            <a:chExt cx="1664681" cy="1041585"/>
          </a:xfrm>
        </p:grpSpPr>
        <p:sp>
          <p:nvSpPr>
            <p:cNvPr id="1174" name="TextBox 1173"/>
            <p:cNvSpPr txBox="1"/>
            <p:nvPr/>
          </p:nvSpPr>
          <p:spPr>
            <a:xfrm>
              <a:off x="555567" y="5745365"/>
              <a:ext cx="1073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Global ID</a:t>
              </a:r>
            </a:p>
          </p:txBody>
        </p:sp>
        <p:sp>
          <p:nvSpPr>
            <p:cNvPr id="1175" name="TextBox 1174"/>
            <p:cNvSpPr txBox="1"/>
            <p:nvPr/>
          </p:nvSpPr>
          <p:spPr>
            <a:xfrm>
              <a:off x="554390" y="5943198"/>
              <a:ext cx="121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Edge index</a:t>
              </a:r>
            </a:p>
          </p:txBody>
        </p:sp>
        <p:sp>
          <p:nvSpPr>
            <p:cNvPr id="1176" name="TextBox 1175"/>
            <p:cNvSpPr txBox="1"/>
            <p:nvPr/>
          </p:nvSpPr>
          <p:spPr>
            <a:xfrm>
              <a:off x="100806" y="5209390"/>
              <a:ext cx="1527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Local Edge Start</a:t>
              </a:r>
            </a:p>
          </p:txBody>
        </p:sp>
        <p:sp>
          <p:nvSpPr>
            <p:cNvPr id="1177" name="TextBox 1176"/>
            <p:cNvSpPr txBox="1"/>
            <p:nvPr/>
          </p:nvSpPr>
          <p:spPr>
            <a:xfrm>
              <a:off x="554390" y="5407223"/>
              <a:ext cx="121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Node index</a:t>
              </a:r>
            </a:p>
          </p:txBody>
        </p:sp>
      </p:grpSp>
      <p:sp>
        <p:nvSpPr>
          <p:cNvPr id="19" name="Arc 18"/>
          <p:cNvSpPr/>
          <p:nvPr/>
        </p:nvSpPr>
        <p:spPr>
          <a:xfrm flipH="1">
            <a:off x="3223485" y="2971216"/>
            <a:ext cx="2378011" cy="3884440"/>
          </a:xfrm>
          <a:prstGeom prst="arc">
            <a:avLst>
              <a:gd name="adj1" fmla="val 16200000"/>
              <a:gd name="adj2" fmla="val 1089906"/>
            </a:avLst>
          </a:prstGeom>
          <a:ln w="381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Wireframe</a:t>
            </a:r>
          </a:p>
          <a:p>
            <a:r>
              <a:rPr lang="en-US" dirty="0"/>
              <a:t>DATS: Dependency-Aware TB Scheduler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0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Graph Buffer</a:t>
            </a:r>
          </a:p>
        </p:txBody>
      </p:sp>
      <p:graphicFrame>
        <p:nvGraphicFramePr>
          <p:cNvPr id="466" name="Content Placeholder 4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21108"/>
              </p:ext>
            </p:extLst>
          </p:nvPr>
        </p:nvGraphicFramePr>
        <p:xfrm>
          <a:off x="2326344" y="1921603"/>
          <a:ext cx="5141262" cy="136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871">
                  <a:extLst>
                    <a:ext uri="{9D8B030D-6E8A-4147-A177-3AD203B41FA5}">
                      <a16:colId xmlns:a16="http://schemas.microsoft.com/office/drawing/2014/main" val="1571513792"/>
                    </a:ext>
                  </a:extLst>
                </a:gridCol>
                <a:gridCol w="836391">
                  <a:extLst>
                    <a:ext uri="{9D8B030D-6E8A-4147-A177-3AD203B41FA5}">
                      <a16:colId xmlns:a16="http://schemas.microsoft.com/office/drawing/2014/main" val="27013146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983425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54988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96342782"/>
                    </a:ext>
                  </a:extLst>
                </a:gridCol>
              </a:tblGrid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State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84874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Parent Count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040098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Level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31049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Global Node ID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92105"/>
                  </a:ext>
                </a:extLst>
              </a:tr>
            </a:tbl>
          </a:graphicData>
        </a:graphic>
      </p:graphicFrame>
      <p:grpSp>
        <p:nvGrpSpPr>
          <p:cNvPr id="323" name="Group 322"/>
          <p:cNvGrpSpPr/>
          <p:nvPr/>
        </p:nvGrpSpPr>
        <p:grpSpPr>
          <a:xfrm>
            <a:off x="8534400" y="1667637"/>
            <a:ext cx="1447800" cy="1678535"/>
            <a:chOff x="7010400" y="1667629"/>
            <a:chExt cx="1447800" cy="1678535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1667629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States:</a:t>
              </a:r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10400" y="2038064"/>
              <a:ext cx="1447800" cy="1308100"/>
              <a:chOff x="7010400" y="3536951"/>
              <a:chExt cx="1447800" cy="130810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7010400" y="3536951"/>
                <a:ext cx="1447800" cy="327025"/>
              </a:xfrm>
              <a:prstGeom prst="rect">
                <a:avLst/>
              </a:prstGeom>
              <a:solidFill>
                <a:srgbClr val="BAF8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Wait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010400" y="3863976"/>
                <a:ext cx="1447800" cy="3270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Ready</a:t>
                </a: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010400" y="4191001"/>
                <a:ext cx="1447800" cy="327025"/>
              </a:xfrm>
              <a:prstGeom prst="rect">
                <a:avLst/>
              </a:prstGeom>
              <a:solidFill>
                <a:srgbClr val="FF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Processing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7010400" y="4518026"/>
                <a:ext cx="1447800" cy="327025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Done</a:t>
                </a:r>
              </a:p>
            </p:txBody>
          </p:sp>
        </p:grpSp>
      </p:grpSp>
      <p:cxnSp>
        <p:nvCxnSpPr>
          <p:cNvPr id="431" name="Straight Arrow Connector 430"/>
          <p:cNvCxnSpPr/>
          <p:nvPr/>
        </p:nvCxnSpPr>
        <p:spPr>
          <a:xfrm flipH="1">
            <a:off x="4279712" y="4813701"/>
            <a:ext cx="10861" cy="7026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5354207" y="4813695"/>
            <a:ext cx="959156" cy="702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123804" y="4804555"/>
            <a:ext cx="573673" cy="7515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4515183" y="4797631"/>
            <a:ext cx="430340" cy="7285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6059797" y="4813695"/>
            <a:ext cx="1065351" cy="7185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6165996" y="4803727"/>
            <a:ext cx="1743265" cy="7224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/>
          <p:nvPr/>
        </p:nvCxnSpPr>
        <p:spPr>
          <a:xfrm>
            <a:off x="6934200" y="4797637"/>
            <a:ext cx="1600200" cy="7187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3" name="Table 4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0553"/>
              </p:ext>
            </p:extLst>
          </p:nvPr>
        </p:nvGraphicFramePr>
        <p:xfrm>
          <a:off x="3949975" y="4462675"/>
          <a:ext cx="3517628" cy="34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627">
                  <a:extLst>
                    <a:ext uri="{9D8B030D-6E8A-4147-A177-3AD203B41FA5}">
                      <a16:colId xmlns:a16="http://schemas.microsoft.com/office/drawing/2014/main" val="81708751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645949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1407597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797143354"/>
                    </a:ext>
                  </a:extLst>
                </a:gridCol>
              </a:tblGrid>
              <a:tr h="341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69093"/>
                  </a:ext>
                </a:extLst>
              </a:tr>
            </a:tbl>
          </a:graphicData>
        </a:graphic>
      </p:graphicFrame>
      <p:cxnSp>
        <p:nvCxnSpPr>
          <p:cNvPr id="485" name="Straight Arrow Connector 484"/>
          <p:cNvCxnSpPr/>
          <p:nvPr/>
        </p:nvCxnSpPr>
        <p:spPr>
          <a:xfrm>
            <a:off x="4419600" y="4108217"/>
            <a:ext cx="0" cy="354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3949975" y="3258661"/>
            <a:ext cx="3517628" cy="1219843"/>
            <a:chOff x="2425972" y="3258655"/>
            <a:chExt cx="4090823" cy="1219843"/>
          </a:xfrm>
        </p:grpSpPr>
        <p:cxnSp>
          <p:nvCxnSpPr>
            <p:cNvPr id="487" name="Straight Connector 486"/>
            <p:cNvCxnSpPr/>
            <p:nvPr/>
          </p:nvCxnSpPr>
          <p:spPr>
            <a:xfrm>
              <a:off x="2425972" y="3258655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6516795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5447243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4394860" y="3274479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3408137" y="3268383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3" name="Table 492"/>
          <p:cNvGraphicFramePr>
            <a:graphicFrameLocks noGrp="1"/>
          </p:cNvGraphicFramePr>
          <p:nvPr/>
        </p:nvGraphicFramePr>
        <p:xfrm>
          <a:off x="3953271" y="5556083"/>
          <a:ext cx="5095384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912">
                  <a:extLst>
                    <a:ext uri="{9D8B030D-6E8A-4147-A177-3AD203B41FA5}">
                      <a16:colId xmlns:a16="http://schemas.microsoft.com/office/drawing/2014/main" val="321405083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76506277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325676766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30864169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036065837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5774920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3565091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86276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54058" y="3794760"/>
            <a:ext cx="3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59405" y="3791188"/>
            <a:ext cx="3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endParaRPr lang="en-US" dirty="0"/>
          </a:p>
        </p:txBody>
      </p:sp>
      <p:cxnSp>
        <p:nvCxnSpPr>
          <p:cNvPr id="494" name="Straight Arrow Connector 493"/>
          <p:cNvCxnSpPr/>
          <p:nvPr/>
        </p:nvCxnSpPr>
        <p:spPr>
          <a:xfrm>
            <a:off x="6934200" y="4108217"/>
            <a:ext cx="0" cy="354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TextBox 494"/>
          <p:cNvSpPr txBox="1"/>
          <p:nvPr/>
        </p:nvSpPr>
        <p:spPr>
          <a:xfrm>
            <a:off x="4128199" y="3796478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dirty="0"/>
              <a:t>ail</a:t>
            </a:r>
          </a:p>
        </p:txBody>
      </p:sp>
      <p:sp>
        <p:nvSpPr>
          <p:cNvPr id="496" name="TextBox 495"/>
          <p:cNvSpPr txBox="1"/>
          <p:nvPr/>
        </p:nvSpPr>
        <p:spPr>
          <a:xfrm>
            <a:off x="6595452" y="3796478"/>
            <a:ext cx="784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r>
              <a:rPr lang="en-US" dirty="0"/>
              <a:t>ead</a:t>
            </a:r>
          </a:p>
        </p:txBody>
      </p:sp>
      <p:sp>
        <p:nvSpPr>
          <p:cNvPr id="523" name="Speech Bubble: Rectangle 49"/>
          <p:cNvSpPr/>
          <p:nvPr/>
        </p:nvSpPr>
        <p:spPr>
          <a:xfrm>
            <a:off x="8067453" y="4447465"/>
            <a:ext cx="1823443" cy="237459"/>
          </a:xfrm>
          <a:prstGeom prst="wedgeRectCallout">
            <a:avLst>
              <a:gd name="adj1" fmla="val -95990"/>
              <a:gd name="adj2" fmla="val 43596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Edge Start</a:t>
            </a:r>
          </a:p>
        </p:txBody>
      </p:sp>
      <p:sp>
        <p:nvSpPr>
          <p:cNvPr id="524" name="Speech Bubble: Rectangle 50"/>
          <p:cNvSpPr/>
          <p:nvPr/>
        </p:nvSpPr>
        <p:spPr>
          <a:xfrm>
            <a:off x="7769860" y="6125918"/>
            <a:ext cx="1816045" cy="150965"/>
          </a:xfrm>
          <a:prstGeom prst="wedgeRectCallout">
            <a:avLst>
              <a:gd name="adj1" fmla="val 14333"/>
              <a:gd name="adj2" fmla="val -224100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Global Node 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7488" y="4436758"/>
            <a:ext cx="205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Node Array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37488" y="5556082"/>
            <a:ext cx="205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Edge Array</a:t>
            </a:r>
          </a:p>
        </p:txBody>
      </p:sp>
    </p:spTree>
    <p:extLst>
      <p:ext uri="{BB962C8B-B14F-4D97-AF65-F5344CB8AC3E}">
        <p14:creationId xmlns:p14="http://schemas.microsoft.com/office/powerpoint/2010/main" val="28031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95" grpId="0" animBg="1"/>
      <p:bldP spid="4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Child Node Execution</a:t>
            </a:r>
          </a:p>
        </p:txBody>
      </p:sp>
      <p:graphicFrame>
        <p:nvGraphicFramePr>
          <p:cNvPr id="466" name="Content Placeholder 4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652009"/>
              </p:ext>
            </p:extLst>
          </p:nvPr>
        </p:nvGraphicFramePr>
        <p:xfrm>
          <a:off x="2326344" y="1921603"/>
          <a:ext cx="5141262" cy="136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871">
                  <a:extLst>
                    <a:ext uri="{9D8B030D-6E8A-4147-A177-3AD203B41FA5}">
                      <a16:colId xmlns:a16="http://schemas.microsoft.com/office/drawing/2014/main" val="1571513792"/>
                    </a:ext>
                  </a:extLst>
                </a:gridCol>
                <a:gridCol w="836391">
                  <a:extLst>
                    <a:ext uri="{9D8B030D-6E8A-4147-A177-3AD203B41FA5}">
                      <a16:colId xmlns:a16="http://schemas.microsoft.com/office/drawing/2014/main" val="27013146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983425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54988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96342782"/>
                    </a:ext>
                  </a:extLst>
                </a:gridCol>
              </a:tblGrid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State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84874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Parent Count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040098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Level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31049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Global Node ID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92105"/>
                  </a:ext>
                </a:extLst>
              </a:tr>
            </a:tbl>
          </a:graphicData>
        </a:graphic>
      </p:graphicFrame>
      <p:grpSp>
        <p:nvGrpSpPr>
          <p:cNvPr id="323" name="Group 322"/>
          <p:cNvGrpSpPr/>
          <p:nvPr/>
        </p:nvGrpSpPr>
        <p:grpSpPr>
          <a:xfrm>
            <a:off x="8534400" y="1667637"/>
            <a:ext cx="1447800" cy="1678535"/>
            <a:chOff x="7010400" y="1667629"/>
            <a:chExt cx="1447800" cy="1678535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1667629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States:</a:t>
              </a:r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10400" y="2038064"/>
              <a:ext cx="1447800" cy="1308100"/>
              <a:chOff x="7010400" y="3536951"/>
              <a:chExt cx="1447800" cy="130810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7010400" y="3536951"/>
                <a:ext cx="1447800" cy="327025"/>
              </a:xfrm>
              <a:prstGeom prst="rect">
                <a:avLst/>
              </a:prstGeom>
              <a:solidFill>
                <a:srgbClr val="BAF8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Wait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010400" y="3863976"/>
                <a:ext cx="1447800" cy="3270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Ready</a:t>
                </a: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010400" y="4191001"/>
                <a:ext cx="1447800" cy="327025"/>
              </a:xfrm>
              <a:prstGeom prst="rect">
                <a:avLst/>
              </a:prstGeom>
              <a:solidFill>
                <a:srgbClr val="FF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Processing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7010400" y="4518026"/>
                <a:ext cx="1447800" cy="327025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Done</a:t>
                </a:r>
              </a:p>
            </p:txBody>
          </p:sp>
        </p:grpSp>
      </p:grpSp>
      <p:cxnSp>
        <p:nvCxnSpPr>
          <p:cNvPr id="431" name="Straight Arrow Connector 430"/>
          <p:cNvCxnSpPr/>
          <p:nvPr/>
        </p:nvCxnSpPr>
        <p:spPr>
          <a:xfrm flipH="1">
            <a:off x="4279712" y="4813701"/>
            <a:ext cx="10861" cy="7026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5354207" y="4813695"/>
            <a:ext cx="959156" cy="702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123804" y="4804555"/>
            <a:ext cx="573673" cy="7515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4515183" y="4797631"/>
            <a:ext cx="430340" cy="7285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6059797" y="4813695"/>
            <a:ext cx="1065351" cy="7185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6165996" y="4803727"/>
            <a:ext cx="1743265" cy="7224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/>
          <p:nvPr/>
        </p:nvCxnSpPr>
        <p:spPr>
          <a:xfrm>
            <a:off x="6934200" y="4797637"/>
            <a:ext cx="1600200" cy="7187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4419600" y="4108217"/>
            <a:ext cx="0" cy="354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3949975" y="3258661"/>
            <a:ext cx="3517628" cy="1219843"/>
            <a:chOff x="2425972" y="3258655"/>
            <a:chExt cx="4090823" cy="1219843"/>
          </a:xfrm>
        </p:grpSpPr>
        <p:cxnSp>
          <p:nvCxnSpPr>
            <p:cNvPr id="487" name="Straight Connector 486"/>
            <p:cNvCxnSpPr/>
            <p:nvPr/>
          </p:nvCxnSpPr>
          <p:spPr>
            <a:xfrm>
              <a:off x="2425972" y="3258655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6516795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5447243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4394860" y="3274479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3408137" y="3268383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3" name="Table 492"/>
          <p:cNvGraphicFramePr>
            <a:graphicFrameLocks noGrp="1"/>
          </p:cNvGraphicFramePr>
          <p:nvPr/>
        </p:nvGraphicFramePr>
        <p:xfrm>
          <a:off x="3953271" y="5556083"/>
          <a:ext cx="5095384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912">
                  <a:extLst>
                    <a:ext uri="{9D8B030D-6E8A-4147-A177-3AD203B41FA5}">
                      <a16:colId xmlns:a16="http://schemas.microsoft.com/office/drawing/2014/main" val="321405083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76506277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325676766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30864169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036065837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5774920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3565091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86276"/>
                  </a:ext>
                </a:extLst>
              </a:tr>
            </a:tbl>
          </a:graphicData>
        </a:graphic>
      </p:graphicFrame>
      <p:cxnSp>
        <p:nvCxnSpPr>
          <p:cNvPr id="494" name="Straight Arrow Connector 493"/>
          <p:cNvCxnSpPr/>
          <p:nvPr/>
        </p:nvCxnSpPr>
        <p:spPr>
          <a:xfrm>
            <a:off x="6934200" y="4108217"/>
            <a:ext cx="0" cy="354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54058" y="3794760"/>
            <a:ext cx="3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59405" y="3791188"/>
            <a:ext cx="3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endParaRPr lang="en-US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3938591" y="4448175"/>
            <a:ext cx="35290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44939" y="4465641"/>
            <a:ext cx="849312" cy="3460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94251" y="4465641"/>
            <a:ext cx="836612" cy="346075"/>
          </a:xfrm>
          <a:prstGeom prst="rect">
            <a:avLst/>
          </a:prstGeom>
          <a:solidFill>
            <a:srgbClr val="BAF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0863" y="4465641"/>
            <a:ext cx="912812" cy="346075"/>
          </a:xfrm>
          <a:prstGeom prst="rect">
            <a:avLst/>
          </a:prstGeom>
          <a:solidFill>
            <a:srgbClr val="BAF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43675" y="4465641"/>
            <a:ext cx="912812" cy="346075"/>
          </a:xfrm>
          <a:prstGeom prst="rect">
            <a:avLst/>
          </a:prstGeom>
          <a:solidFill>
            <a:srgbClr val="BAF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94251" y="44719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646103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543675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44939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56488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938589" y="4465639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938589" y="4811713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148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0</a:t>
            </a:r>
            <a:endParaRPr lang="en-US" alt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56200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2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30913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4</a:t>
            </a:r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437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6</a:t>
            </a:r>
            <a:endParaRPr lang="en-US" altLang="en-US"/>
          </a:p>
        </p:txBody>
      </p:sp>
      <p:sp>
        <p:nvSpPr>
          <p:cNvPr id="26" name="Oval 25"/>
          <p:cNvSpPr/>
          <p:nvPr/>
        </p:nvSpPr>
        <p:spPr>
          <a:xfrm>
            <a:off x="3993884" y="4176956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Oval 62"/>
          <p:cNvSpPr/>
          <p:nvPr/>
        </p:nvSpPr>
        <p:spPr>
          <a:xfrm>
            <a:off x="4813296" y="2298964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4" name="Oval 63"/>
          <p:cNvSpPr/>
          <p:nvPr/>
        </p:nvSpPr>
        <p:spPr>
          <a:xfrm>
            <a:off x="5658656" y="2298964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813296" y="1952892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Oval 65"/>
          <p:cNvSpPr/>
          <p:nvPr/>
        </p:nvSpPr>
        <p:spPr>
          <a:xfrm>
            <a:off x="5658656" y="1952892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5097283" y="1969008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966775" y="1969008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97283" y="2308927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966775" y="2308927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26395" y="1969008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3" name="Oval 72"/>
          <p:cNvSpPr/>
          <p:nvPr/>
        </p:nvSpPr>
        <p:spPr>
          <a:xfrm>
            <a:off x="5298144" y="3886204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Oval 73"/>
          <p:cNvSpPr/>
          <p:nvPr/>
        </p:nvSpPr>
        <p:spPr>
          <a:xfrm>
            <a:off x="3993884" y="1969148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9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9166 1.48148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184 -2.59259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 animBg="1"/>
      <p:bldP spid="63" grpId="0" animBg="1"/>
      <p:bldP spid="64" grpId="0" animBg="1"/>
      <p:bldP spid="65" grpId="0" animBg="1"/>
      <p:bldP spid="66" grpId="0" animBg="1"/>
      <p:bldP spid="450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Update Buffer Store</a:t>
            </a:r>
          </a:p>
        </p:txBody>
      </p:sp>
      <p:graphicFrame>
        <p:nvGraphicFramePr>
          <p:cNvPr id="466" name="Content Placeholder 4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57070"/>
              </p:ext>
            </p:extLst>
          </p:nvPr>
        </p:nvGraphicFramePr>
        <p:xfrm>
          <a:off x="2326344" y="1921603"/>
          <a:ext cx="5141262" cy="136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871">
                  <a:extLst>
                    <a:ext uri="{9D8B030D-6E8A-4147-A177-3AD203B41FA5}">
                      <a16:colId xmlns:a16="http://schemas.microsoft.com/office/drawing/2014/main" val="1571513792"/>
                    </a:ext>
                  </a:extLst>
                </a:gridCol>
                <a:gridCol w="836391">
                  <a:extLst>
                    <a:ext uri="{9D8B030D-6E8A-4147-A177-3AD203B41FA5}">
                      <a16:colId xmlns:a16="http://schemas.microsoft.com/office/drawing/2014/main" val="27013146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983425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54988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96342782"/>
                    </a:ext>
                  </a:extLst>
                </a:gridCol>
              </a:tblGrid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State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84874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Parent Count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040098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Level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31049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Global Node ID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92105"/>
                  </a:ext>
                </a:extLst>
              </a:tr>
            </a:tbl>
          </a:graphicData>
        </a:graphic>
      </p:graphicFrame>
      <p:grpSp>
        <p:nvGrpSpPr>
          <p:cNvPr id="323" name="Group 322"/>
          <p:cNvGrpSpPr/>
          <p:nvPr/>
        </p:nvGrpSpPr>
        <p:grpSpPr>
          <a:xfrm>
            <a:off x="8534400" y="1667637"/>
            <a:ext cx="1447800" cy="1678535"/>
            <a:chOff x="7010400" y="1667629"/>
            <a:chExt cx="1447800" cy="1678535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1667629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States:</a:t>
              </a:r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10400" y="2038064"/>
              <a:ext cx="1447800" cy="1308100"/>
              <a:chOff x="7010400" y="3536951"/>
              <a:chExt cx="1447800" cy="130810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7010400" y="3536951"/>
                <a:ext cx="1447800" cy="327025"/>
              </a:xfrm>
              <a:prstGeom prst="rect">
                <a:avLst/>
              </a:prstGeom>
              <a:solidFill>
                <a:srgbClr val="BAF8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Wait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010400" y="3863976"/>
                <a:ext cx="1447800" cy="3270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Ready</a:t>
                </a: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010400" y="4191001"/>
                <a:ext cx="1447800" cy="327025"/>
              </a:xfrm>
              <a:prstGeom prst="rect">
                <a:avLst/>
              </a:prstGeom>
              <a:solidFill>
                <a:srgbClr val="FF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Processing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7010400" y="4518026"/>
                <a:ext cx="1447800" cy="327025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Done</a:t>
                </a:r>
              </a:p>
            </p:txBody>
          </p:sp>
        </p:grpSp>
      </p:grpSp>
      <p:cxnSp>
        <p:nvCxnSpPr>
          <p:cNvPr id="431" name="Straight Arrow Connector 430"/>
          <p:cNvCxnSpPr/>
          <p:nvPr/>
        </p:nvCxnSpPr>
        <p:spPr>
          <a:xfrm flipH="1">
            <a:off x="4279712" y="4813701"/>
            <a:ext cx="10861" cy="7026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5354207" y="4813695"/>
            <a:ext cx="959156" cy="702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123804" y="4804555"/>
            <a:ext cx="573673" cy="7515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4515183" y="4797631"/>
            <a:ext cx="430340" cy="7285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6059797" y="4813695"/>
            <a:ext cx="1065351" cy="7185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6165996" y="4803727"/>
            <a:ext cx="1743265" cy="7224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/>
          <p:nvPr/>
        </p:nvCxnSpPr>
        <p:spPr>
          <a:xfrm>
            <a:off x="6934200" y="4797637"/>
            <a:ext cx="1600200" cy="7187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5241072" y="4108217"/>
            <a:ext cx="0" cy="354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3949975" y="3258661"/>
            <a:ext cx="3517628" cy="1219843"/>
            <a:chOff x="2425972" y="3258655"/>
            <a:chExt cx="4090823" cy="1219843"/>
          </a:xfrm>
        </p:grpSpPr>
        <p:cxnSp>
          <p:nvCxnSpPr>
            <p:cNvPr id="487" name="Straight Connector 486"/>
            <p:cNvCxnSpPr/>
            <p:nvPr/>
          </p:nvCxnSpPr>
          <p:spPr>
            <a:xfrm>
              <a:off x="2425972" y="3258655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6516795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5447243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4394860" y="3274479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3408137" y="3268383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3" name="Table 492"/>
          <p:cNvGraphicFramePr>
            <a:graphicFrameLocks noGrp="1"/>
          </p:cNvGraphicFramePr>
          <p:nvPr/>
        </p:nvGraphicFramePr>
        <p:xfrm>
          <a:off x="3953271" y="5556083"/>
          <a:ext cx="5095384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912">
                  <a:extLst>
                    <a:ext uri="{9D8B030D-6E8A-4147-A177-3AD203B41FA5}">
                      <a16:colId xmlns:a16="http://schemas.microsoft.com/office/drawing/2014/main" val="321405083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76506277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325676766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30864169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036065837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5774920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3565091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86276"/>
                  </a:ext>
                </a:extLst>
              </a:tr>
            </a:tbl>
          </a:graphicData>
        </a:graphic>
      </p:graphicFrame>
      <p:cxnSp>
        <p:nvCxnSpPr>
          <p:cNvPr id="494" name="Straight Arrow Connector 493"/>
          <p:cNvCxnSpPr/>
          <p:nvPr/>
        </p:nvCxnSpPr>
        <p:spPr>
          <a:xfrm>
            <a:off x="6934200" y="4108217"/>
            <a:ext cx="0" cy="354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75530" y="3794760"/>
            <a:ext cx="3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59405" y="3791188"/>
            <a:ext cx="3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endParaRPr lang="en-US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3938591" y="4448175"/>
            <a:ext cx="35290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44939" y="4465641"/>
            <a:ext cx="849312" cy="34607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94256" y="4465641"/>
            <a:ext cx="847617" cy="34607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42715" y="4465641"/>
            <a:ext cx="900960" cy="34607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43675" y="4465641"/>
            <a:ext cx="912812" cy="346075"/>
          </a:xfrm>
          <a:prstGeom prst="rect">
            <a:avLst/>
          </a:prstGeom>
          <a:solidFill>
            <a:srgbClr val="BAF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94251" y="44719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646103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543675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44939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56488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938589" y="4465639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938589" y="4811713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148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0</a:t>
            </a:r>
            <a:endParaRPr lang="en-US" alt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56200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2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30913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4</a:t>
            </a:r>
            <a:endParaRPr lang="en-US" alt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437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6</a:t>
            </a:r>
            <a:endParaRPr lang="en-US" altLang="en-US"/>
          </a:p>
        </p:txBody>
      </p:sp>
      <p:sp>
        <p:nvSpPr>
          <p:cNvPr id="26" name="Oval 25"/>
          <p:cNvSpPr/>
          <p:nvPr/>
        </p:nvSpPr>
        <p:spPr>
          <a:xfrm>
            <a:off x="5680844" y="4176956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Oval 63"/>
          <p:cNvSpPr/>
          <p:nvPr/>
        </p:nvSpPr>
        <p:spPr>
          <a:xfrm>
            <a:off x="7832072" y="4121888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83557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#4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594389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66775" y="1969008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" name="Arc 3"/>
          <p:cNvSpPr/>
          <p:nvPr/>
        </p:nvSpPr>
        <p:spPr>
          <a:xfrm>
            <a:off x="6076702" y="3822874"/>
            <a:ext cx="2216855" cy="1252527"/>
          </a:xfrm>
          <a:prstGeom prst="arc">
            <a:avLst>
              <a:gd name="adj1" fmla="val 10984437"/>
              <a:gd name="adj2" fmla="val 26352"/>
            </a:avLst>
          </a:pr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6035050" y="3633192"/>
            <a:ext cx="2920391" cy="1677592"/>
          </a:xfrm>
          <a:prstGeom prst="arc">
            <a:avLst>
              <a:gd name="adj1" fmla="val 10984437"/>
              <a:gd name="adj2" fmla="val 26352"/>
            </a:avLst>
          </a:pr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540560" y="4121888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0200" y="423366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Pending Update Buffer</a:t>
            </a:r>
          </a:p>
        </p:txBody>
      </p:sp>
      <p:sp>
        <p:nvSpPr>
          <p:cNvPr id="67" name="Oval 66"/>
          <p:cNvSpPr/>
          <p:nvPr/>
        </p:nvSpPr>
        <p:spPr>
          <a:xfrm>
            <a:off x="5680844" y="1955852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4" grpId="0" animBg="1"/>
      <p:bldP spid="55" grpId="0" animBg="1"/>
      <p:bldP spid="56" grpId="0" animBg="1"/>
      <p:bldP spid="57" grpId="0" animBg="1"/>
      <p:bldP spid="4" grpId="0" animBg="1"/>
      <p:bldP spid="60" grpId="0" animBg="1"/>
      <p:bldP spid="61" grpId="0" animBg="1"/>
      <p:bldP spid="22" grpId="0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Invalidation…</a:t>
            </a:r>
          </a:p>
        </p:txBody>
      </p:sp>
      <p:graphicFrame>
        <p:nvGraphicFramePr>
          <p:cNvPr id="466" name="Content Placeholder 4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450219"/>
              </p:ext>
            </p:extLst>
          </p:nvPr>
        </p:nvGraphicFramePr>
        <p:xfrm>
          <a:off x="2326344" y="1921603"/>
          <a:ext cx="5141261" cy="136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871">
                  <a:extLst>
                    <a:ext uri="{9D8B030D-6E8A-4147-A177-3AD203B41FA5}">
                      <a16:colId xmlns:a16="http://schemas.microsoft.com/office/drawing/2014/main" val="1571513792"/>
                    </a:ext>
                  </a:extLst>
                </a:gridCol>
                <a:gridCol w="836391">
                  <a:extLst>
                    <a:ext uri="{9D8B030D-6E8A-4147-A177-3AD203B41FA5}">
                      <a16:colId xmlns:a16="http://schemas.microsoft.com/office/drawing/2014/main" val="27013146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983425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54988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96342782"/>
                    </a:ext>
                  </a:extLst>
                </a:gridCol>
              </a:tblGrid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State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84874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Parent Count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040098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Level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31049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Global Node ID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92105"/>
                  </a:ext>
                </a:extLst>
              </a:tr>
            </a:tbl>
          </a:graphicData>
        </a:graphic>
      </p:graphicFrame>
      <p:grpSp>
        <p:nvGrpSpPr>
          <p:cNvPr id="323" name="Group 322"/>
          <p:cNvGrpSpPr/>
          <p:nvPr/>
        </p:nvGrpSpPr>
        <p:grpSpPr>
          <a:xfrm>
            <a:off x="8534400" y="1667637"/>
            <a:ext cx="1447800" cy="1678535"/>
            <a:chOff x="7010400" y="1667629"/>
            <a:chExt cx="1447800" cy="1678535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1667629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States:</a:t>
              </a:r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10400" y="2038064"/>
              <a:ext cx="1447800" cy="1308100"/>
              <a:chOff x="7010400" y="3536951"/>
              <a:chExt cx="1447800" cy="130810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7010400" y="3536951"/>
                <a:ext cx="1447800" cy="327025"/>
              </a:xfrm>
              <a:prstGeom prst="rect">
                <a:avLst/>
              </a:prstGeom>
              <a:solidFill>
                <a:srgbClr val="BAF8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Wait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010400" y="3863976"/>
                <a:ext cx="1447800" cy="3270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Ready</a:t>
                </a: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010400" y="4191001"/>
                <a:ext cx="1447800" cy="327025"/>
              </a:xfrm>
              <a:prstGeom prst="rect">
                <a:avLst/>
              </a:prstGeom>
              <a:solidFill>
                <a:srgbClr val="FF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Processing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7010400" y="4518026"/>
                <a:ext cx="1447800" cy="327025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Done</a:t>
                </a:r>
              </a:p>
            </p:txBody>
          </p:sp>
        </p:grpSp>
      </p:grpSp>
      <p:cxnSp>
        <p:nvCxnSpPr>
          <p:cNvPr id="431" name="Straight Arrow Connector 430"/>
          <p:cNvCxnSpPr/>
          <p:nvPr/>
        </p:nvCxnSpPr>
        <p:spPr>
          <a:xfrm flipH="1">
            <a:off x="4279712" y="4813701"/>
            <a:ext cx="10861" cy="7026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>
            <a:off x="5354207" y="4813695"/>
            <a:ext cx="959156" cy="702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123804" y="4804555"/>
            <a:ext cx="573673" cy="7515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4515183" y="4797631"/>
            <a:ext cx="430340" cy="7285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6059797" y="4813695"/>
            <a:ext cx="1065351" cy="7185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>
            <a:off x="6165996" y="4803727"/>
            <a:ext cx="1743265" cy="7224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/>
          <p:nvPr/>
        </p:nvCxnSpPr>
        <p:spPr>
          <a:xfrm>
            <a:off x="6934200" y="4797637"/>
            <a:ext cx="1600200" cy="7187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5241072" y="4108217"/>
            <a:ext cx="0" cy="354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3949975" y="3258661"/>
            <a:ext cx="3517628" cy="1219843"/>
            <a:chOff x="2425972" y="3258655"/>
            <a:chExt cx="4090823" cy="1219843"/>
          </a:xfrm>
        </p:grpSpPr>
        <p:cxnSp>
          <p:nvCxnSpPr>
            <p:cNvPr id="487" name="Straight Connector 486"/>
            <p:cNvCxnSpPr/>
            <p:nvPr/>
          </p:nvCxnSpPr>
          <p:spPr>
            <a:xfrm>
              <a:off x="2425972" y="3258655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6516795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5447243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4394860" y="3274479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3408137" y="3268383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3" name="Table 492"/>
          <p:cNvGraphicFramePr>
            <a:graphicFrameLocks noGrp="1"/>
          </p:cNvGraphicFramePr>
          <p:nvPr/>
        </p:nvGraphicFramePr>
        <p:xfrm>
          <a:off x="3953271" y="5556083"/>
          <a:ext cx="5095384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912">
                  <a:extLst>
                    <a:ext uri="{9D8B030D-6E8A-4147-A177-3AD203B41FA5}">
                      <a16:colId xmlns:a16="http://schemas.microsoft.com/office/drawing/2014/main" val="321405083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76506277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325676766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30864169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036065837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5774920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3565091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86276"/>
                  </a:ext>
                </a:extLst>
              </a:tr>
            </a:tbl>
          </a:graphicData>
        </a:graphic>
      </p:graphicFrame>
      <p:cxnSp>
        <p:nvCxnSpPr>
          <p:cNvPr id="494" name="Straight Arrow Connector 493"/>
          <p:cNvCxnSpPr/>
          <p:nvPr/>
        </p:nvCxnSpPr>
        <p:spPr>
          <a:xfrm>
            <a:off x="6934200" y="4108217"/>
            <a:ext cx="0" cy="354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75530" y="3794760"/>
            <a:ext cx="3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59405" y="3791188"/>
            <a:ext cx="3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endParaRPr lang="en-US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3938591" y="4448175"/>
            <a:ext cx="35290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44939" y="4465641"/>
            <a:ext cx="849312" cy="34607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94256" y="4465641"/>
            <a:ext cx="846697" cy="34607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40947" y="4465641"/>
            <a:ext cx="902728" cy="34607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43675" y="4465641"/>
            <a:ext cx="912812" cy="346075"/>
          </a:xfrm>
          <a:prstGeom prst="rect">
            <a:avLst/>
          </a:prstGeom>
          <a:solidFill>
            <a:srgbClr val="BAF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94251" y="44719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646103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543675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44939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56488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938589" y="4465639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938589" y="4811713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148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0</a:t>
            </a:r>
            <a:endParaRPr lang="en-US" alt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56200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2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30913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4</a:t>
            </a:r>
            <a:endParaRPr lang="en-US" alt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437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6</a:t>
            </a:r>
            <a:endParaRPr lang="en-US" alt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83557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#4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594389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#5</a:t>
            </a:r>
          </a:p>
        </p:txBody>
      </p:sp>
      <p:sp>
        <p:nvSpPr>
          <p:cNvPr id="60" name="Arc 59"/>
          <p:cNvSpPr/>
          <p:nvPr/>
        </p:nvSpPr>
        <p:spPr>
          <a:xfrm>
            <a:off x="5301057" y="3633192"/>
            <a:ext cx="4140347" cy="1677592"/>
          </a:xfrm>
          <a:prstGeom prst="arc">
            <a:avLst>
              <a:gd name="adj1" fmla="val 10984437"/>
              <a:gd name="adj2" fmla="val 26352"/>
            </a:avLst>
          </a:pr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9101450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1019" y="42167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Enough spaces to load to DGB</a:t>
            </a:r>
          </a:p>
        </p:txBody>
      </p:sp>
      <p:sp>
        <p:nvSpPr>
          <p:cNvPr id="58" name="Oval 57"/>
          <p:cNvSpPr/>
          <p:nvPr/>
        </p:nvSpPr>
        <p:spPr>
          <a:xfrm>
            <a:off x="4857372" y="4157260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6573792" y="2281660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Oval 61"/>
          <p:cNvSpPr/>
          <p:nvPr/>
        </p:nvSpPr>
        <p:spPr>
          <a:xfrm>
            <a:off x="6573792" y="1950872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66523" y="1969008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866523" y="2291016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Oval 65"/>
          <p:cNvSpPr/>
          <p:nvPr/>
        </p:nvSpPr>
        <p:spPr>
          <a:xfrm>
            <a:off x="9506144" y="4164096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Oval 75"/>
          <p:cNvSpPr/>
          <p:nvPr/>
        </p:nvSpPr>
        <p:spPr>
          <a:xfrm>
            <a:off x="6587196" y="3571644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458" name="Group 457"/>
          <p:cNvGrpSpPr/>
          <p:nvPr/>
        </p:nvGrpSpPr>
        <p:grpSpPr>
          <a:xfrm>
            <a:off x="3913189" y="4538621"/>
            <a:ext cx="1742443" cy="220711"/>
            <a:chOff x="2389187" y="5638800"/>
            <a:chExt cx="2630488" cy="191312"/>
          </a:xfrm>
        </p:grpSpPr>
        <p:cxnSp>
          <p:nvCxnSpPr>
            <p:cNvPr id="457" name="Straight Connector 456"/>
            <p:cNvCxnSpPr/>
            <p:nvPr/>
          </p:nvCxnSpPr>
          <p:spPr>
            <a:xfrm>
              <a:off x="2420938" y="5638800"/>
              <a:ext cx="259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414588" y="5738259"/>
              <a:ext cx="259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389187" y="5830112"/>
              <a:ext cx="259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5096815" y="1969008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676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16615 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6632 -2.5925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0" grpId="0" animBg="1"/>
      <p:bldP spid="54" grpId="0" animBg="1"/>
      <p:bldP spid="3" grpId="0"/>
      <p:bldP spid="58" grpId="0" animBg="1"/>
      <p:bldP spid="59" grpId="0" animBg="1"/>
      <p:bldP spid="62" grpId="0" animBg="1"/>
      <p:bldP spid="63" grpId="0" animBg="1"/>
      <p:bldP spid="65" grpId="0" animBg="1"/>
      <p:bldP spid="66" grpId="0" animBg="1"/>
      <p:bldP spid="76" grpId="0" animBg="1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464"/>
          <p:cNvSpPr/>
          <p:nvPr/>
        </p:nvSpPr>
        <p:spPr>
          <a:xfrm>
            <a:off x="3953272" y="1921603"/>
            <a:ext cx="1689445" cy="1367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…Reloading data</a:t>
            </a:r>
          </a:p>
        </p:txBody>
      </p:sp>
      <p:graphicFrame>
        <p:nvGraphicFramePr>
          <p:cNvPr id="466" name="Content Placeholder 4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251488"/>
              </p:ext>
            </p:extLst>
          </p:nvPr>
        </p:nvGraphicFramePr>
        <p:xfrm>
          <a:off x="2326344" y="1921603"/>
          <a:ext cx="5141261" cy="136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871">
                  <a:extLst>
                    <a:ext uri="{9D8B030D-6E8A-4147-A177-3AD203B41FA5}">
                      <a16:colId xmlns:a16="http://schemas.microsoft.com/office/drawing/2014/main" val="1571513792"/>
                    </a:ext>
                  </a:extLst>
                </a:gridCol>
                <a:gridCol w="836391">
                  <a:extLst>
                    <a:ext uri="{9D8B030D-6E8A-4147-A177-3AD203B41FA5}">
                      <a16:colId xmlns:a16="http://schemas.microsoft.com/office/drawing/2014/main" val="27013146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983425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54988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96342782"/>
                    </a:ext>
                  </a:extLst>
                </a:gridCol>
              </a:tblGrid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State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84874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Parent Count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040098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Level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31049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Global Node ID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92105"/>
                  </a:ext>
                </a:extLst>
              </a:tr>
            </a:tbl>
          </a:graphicData>
        </a:graphic>
      </p:graphicFrame>
      <p:grpSp>
        <p:nvGrpSpPr>
          <p:cNvPr id="323" name="Group 322"/>
          <p:cNvGrpSpPr/>
          <p:nvPr/>
        </p:nvGrpSpPr>
        <p:grpSpPr>
          <a:xfrm>
            <a:off x="8534400" y="1667637"/>
            <a:ext cx="1447800" cy="1678535"/>
            <a:chOff x="7010400" y="1667629"/>
            <a:chExt cx="1447800" cy="1678535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1667629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States:</a:t>
              </a:r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10400" y="2038064"/>
              <a:ext cx="1447800" cy="1308100"/>
              <a:chOff x="7010400" y="3536951"/>
              <a:chExt cx="1447800" cy="130810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7010400" y="3536951"/>
                <a:ext cx="1447800" cy="327025"/>
              </a:xfrm>
              <a:prstGeom prst="rect">
                <a:avLst/>
              </a:prstGeom>
              <a:solidFill>
                <a:srgbClr val="BAF8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Wait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010400" y="3863976"/>
                <a:ext cx="1447800" cy="3270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Ready</a:t>
                </a: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010400" y="4191001"/>
                <a:ext cx="1447800" cy="327025"/>
              </a:xfrm>
              <a:prstGeom prst="rect">
                <a:avLst/>
              </a:prstGeom>
              <a:solidFill>
                <a:srgbClr val="FF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Processing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7010400" y="4518026"/>
                <a:ext cx="1447800" cy="327025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Done</a:t>
                </a:r>
              </a:p>
            </p:txBody>
          </p:sp>
        </p:grpSp>
      </p:grpSp>
      <p:cxnSp>
        <p:nvCxnSpPr>
          <p:cNvPr id="431" name="Straight Arrow Connector 430"/>
          <p:cNvCxnSpPr/>
          <p:nvPr/>
        </p:nvCxnSpPr>
        <p:spPr>
          <a:xfrm flipH="1">
            <a:off x="4279712" y="4813701"/>
            <a:ext cx="10861" cy="7026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123804" y="4804555"/>
            <a:ext cx="573673" cy="7515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4515183" y="4797631"/>
            <a:ext cx="430340" cy="7285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/>
          <p:nvPr/>
        </p:nvCxnSpPr>
        <p:spPr>
          <a:xfrm>
            <a:off x="6934200" y="4797637"/>
            <a:ext cx="1600200" cy="7187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6717908" y="4108217"/>
            <a:ext cx="0" cy="354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3949975" y="3258661"/>
            <a:ext cx="3517628" cy="1219843"/>
            <a:chOff x="2425972" y="3258655"/>
            <a:chExt cx="4090823" cy="1219843"/>
          </a:xfrm>
        </p:grpSpPr>
        <p:cxnSp>
          <p:nvCxnSpPr>
            <p:cNvPr id="487" name="Straight Connector 486"/>
            <p:cNvCxnSpPr/>
            <p:nvPr/>
          </p:nvCxnSpPr>
          <p:spPr>
            <a:xfrm>
              <a:off x="2425972" y="3258655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6516795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5447243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4394860" y="3274479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3408137" y="3268383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3" name="Table 4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90992"/>
              </p:ext>
            </p:extLst>
          </p:nvPr>
        </p:nvGraphicFramePr>
        <p:xfrm>
          <a:off x="3953271" y="5556083"/>
          <a:ext cx="5095384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912">
                  <a:extLst>
                    <a:ext uri="{9D8B030D-6E8A-4147-A177-3AD203B41FA5}">
                      <a16:colId xmlns:a16="http://schemas.microsoft.com/office/drawing/2014/main" val="321405083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76506277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325676766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30864169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036065837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5774920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3565091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86276"/>
                  </a:ext>
                </a:extLst>
              </a:tr>
            </a:tbl>
          </a:graphicData>
        </a:graphic>
      </p:graphicFrame>
      <p:cxnSp>
        <p:nvCxnSpPr>
          <p:cNvPr id="494" name="Straight Arrow Connector 493"/>
          <p:cNvCxnSpPr/>
          <p:nvPr/>
        </p:nvCxnSpPr>
        <p:spPr>
          <a:xfrm>
            <a:off x="6934200" y="4108217"/>
            <a:ext cx="0" cy="354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52366" y="3794760"/>
            <a:ext cx="3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59405" y="3791188"/>
            <a:ext cx="3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endParaRPr lang="en-US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3938591" y="4448175"/>
            <a:ext cx="35290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44939" y="4465641"/>
            <a:ext cx="849312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2188" y="4465641"/>
            <a:ext cx="847032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42715" y="4465641"/>
            <a:ext cx="900960" cy="34607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43675" y="4465641"/>
            <a:ext cx="912812" cy="346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94251" y="44719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646103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543675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44939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56488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938589" y="4465639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938589" y="4811713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148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0</a:t>
            </a:r>
            <a:endParaRPr lang="en-US" alt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56200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2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30913" y="4527554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-</a:t>
            </a:r>
            <a:endParaRPr lang="en-US" alt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437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6</a:t>
            </a:r>
            <a:endParaRPr lang="en-US" alt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83557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#4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594389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#5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9101450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48352" y="448020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complete!</a:t>
            </a:r>
          </a:p>
        </p:txBody>
      </p:sp>
      <p:sp>
        <p:nvSpPr>
          <p:cNvPr id="83" name="Oval 82"/>
          <p:cNvSpPr/>
          <p:nvPr/>
        </p:nvSpPr>
        <p:spPr>
          <a:xfrm>
            <a:off x="5077580" y="3612924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888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F3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F3FF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5781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5521 3.7037E-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1.48148E-6 L -0.18334 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05 3.7037E-7 L -0.18594 3.703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  <p:bldP spid="33" grpId="0"/>
      <p:bldP spid="33" grpId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Update Buffer Load</a:t>
            </a:r>
          </a:p>
        </p:txBody>
      </p:sp>
      <p:graphicFrame>
        <p:nvGraphicFramePr>
          <p:cNvPr id="466" name="Content Placeholder 4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196108"/>
              </p:ext>
            </p:extLst>
          </p:nvPr>
        </p:nvGraphicFramePr>
        <p:xfrm>
          <a:off x="2326344" y="1921603"/>
          <a:ext cx="5141261" cy="136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871">
                  <a:extLst>
                    <a:ext uri="{9D8B030D-6E8A-4147-A177-3AD203B41FA5}">
                      <a16:colId xmlns:a16="http://schemas.microsoft.com/office/drawing/2014/main" val="1571513792"/>
                    </a:ext>
                  </a:extLst>
                </a:gridCol>
                <a:gridCol w="836391">
                  <a:extLst>
                    <a:ext uri="{9D8B030D-6E8A-4147-A177-3AD203B41FA5}">
                      <a16:colId xmlns:a16="http://schemas.microsoft.com/office/drawing/2014/main" val="27013146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983425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54988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96342782"/>
                    </a:ext>
                  </a:extLst>
                </a:gridCol>
              </a:tblGrid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State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84874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Parent Count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040098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Level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31049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Global Node ID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4299" marR="84299" marT="42151" marB="42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92105"/>
                  </a:ext>
                </a:extLst>
              </a:tr>
            </a:tbl>
          </a:graphicData>
        </a:graphic>
      </p:graphicFrame>
      <p:grpSp>
        <p:nvGrpSpPr>
          <p:cNvPr id="323" name="Group 322"/>
          <p:cNvGrpSpPr/>
          <p:nvPr/>
        </p:nvGrpSpPr>
        <p:grpSpPr>
          <a:xfrm>
            <a:off x="8534400" y="1667637"/>
            <a:ext cx="1447800" cy="1678535"/>
            <a:chOff x="7010400" y="1667629"/>
            <a:chExt cx="1447800" cy="1678535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1667629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States:</a:t>
              </a:r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10400" y="2038064"/>
              <a:ext cx="1447800" cy="1308100"/>
              <a:chOff x="7010400" y="3536951"/>
              <a:chExt cx="1447800" cy="130810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7010400" y="3536951"/>
                <a:ext cx="1447800" cy="327025"/>
              </a:xfrm>
              <a:prstGeom prst="rect">
                <a:avLst/>
              </a:prstGeom>
              <a:solidFill>
                <a:srgbClr val="BAF8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Wait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010400" y="3863976"/>
                <a:ext cx="1447800" cy="3270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Ready</a:t>
                </a: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010400" y="4191001"/>
                <a:ext cx="1447800" cy="327025"/>
              </a:xfrm>
              <a:prstGeom prst="rect">
                <a:avLst/>
              </a:prstGeom>
              <a:solidFill>
                <a:srgbClr val="FF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Processing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7010400" y="4518026"/>
                <a:ext cx="1447800" cy="327025"/>
              </a:xfrm>
              <a:prstGeom prst="rect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Done</a:t>
                </a:r>
              </a:p>
            </p:txBody>
          </p:sp>
        </p:grpSp>
      </p:grpSp>
      <p:cxnSp>
        <p:nvCxnSpPr>
          <p:cNvPr id="431" name="Straight Arrow Connector 430"/>
          <p:cNvCxnSpPr/>
          <p:nvPr/>
        </p:nvCxnSpPr>
        <p:spPr>
          <a:xfrm flipH="1">
            <a:off x="4279712" y="4813701"/>
            <a:ext cx="10861" cy="7026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123804" y="4804555"/>
            <a:ext cx="573673" cy="7515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>
            <a:off x="4515183" y="4797631"/>
            <a:ext cx="430340" cy="7285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/>
          <p:nvPr/>
        </p:nvCxnSpPr>
        <p:spPr>
          <a:xfrm>
            <a:off x="6934200" y="4797637"/>
            <a:ext cx="1600200" cy="7187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6711589" y="4108217"/>
            <a:ext cx="0" cy="354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3949975" y="3258661"/>
            <a:ext cx="3517628" cy="1219843"/>
            <a:chOff x="2425972" y="3258655"/>
            <a:chExt cx="4090823" cy="1219843"/>
          </a:xfrm>
        </p:grpSpPr>
        <p:cxnSp>
          <p:nvCxnSpPr>
            <p:cNvPr id="487" name="Straight Connector 486"/>
            <p:cNvCxnSpPr/>
            <p:nvPr/>
          </p:nvCxnSpPr>
          <p:spPr>
            <a:xfrm>
              <a:off x="2425972" y="3258655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6516795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5447243" y="3264751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4394860" y="3274479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3408137" y="3268383"/>
              <a:ext cx="0" cy="120401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3" name="Table 4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05608"/>
              </p:ext>
            </p:extLst>
          </p:nvPr>
        </p:nvGraphicFramePr>
        <p:xfrm>
          <a:off x="3953271" y="5556083"/>
          <a:ext cx="5095384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912">
                  <a:extLst>
                    <a:ext uri="{9D8B030D-6E8A-4147-A177-3AD203B41FA5}">
                      <a16:colId xmlns:a16="http://schemas.microsoft.com/office/drawing/2014/main" val="321405083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765062771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325676766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30864169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036065837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1577492013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23565091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86276"/>
                  </a:ext>
                </a:extLst>
              </a:tr>
            </a:tbl>
          </a:graphicData>
        </a:graphic>
      </p:graphicFrame>
      <p:cxnSp>
        <p:nvCxnSpPr>
          <p:cNvPr id="494" name="Straight Arrow Connector 493"/>
          <p:cNvCxnSpPr/>
          <p:nvPr/>
        </p:nvCxnSpPr>
        <p:spPr>
          <a:xfrm>
            <a:off x="5271031" y="4108217"/>
            <a:ext cx="0" cy="354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46047" y="3794760"/>
            <a:ext cx="3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96237" y="3791188"/>
            <a:ext cx="3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endParaRPr lang="en-US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3938591" y="4448175"/>
            <a:ext cx="35290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44939" y="4465641"/>
            <a:ext cx="849312" cy="34607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94253" y="4465641"/>
            <a:ext cx="851855" cy="34607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50346" y="4465641"/>
            <a:ext cx="893335" cy="34607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43675" y="4465641"/>
            <a:ext cx="912812" cy="34607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94251" y="44719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646103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543675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44939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56488" y="4459295"/>
            <a:ext cx="0" cy="358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938589" y="4465639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938589" y="4811713"/>
            <a:ext cx="352425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148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0</a:t>
            </a:r>
            <a:endParaRPr lang="en-US" alt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56200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2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30913" y="4527554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-</a:t>
            </a:r>
            <a:endParaRPr lang="en-US" alt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43725" y="452755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6</a:t>
            </a:r>
            <a:endParaRPr lang="en-US" alt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83557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#4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594389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#5</a:t>
            </a:r>
          </a:p>
        </p:txBody>
      </p:sp>
      <p:sp>
        <p:nvSpPr>
          <p:cNvPr id="60" name="Arc 59"/>
          <p:cNvSpPr/>
          <p:nvPr/>
        </p:nvSpPr>
        <p:spPr>
          <a:xfrm flipH="1">
            <a:off x="4284741" y="3633192"/>
            <a:ext cx="4098195" cy="1677592"/>
          </a:xfrm>
          <a:prstGeom prst="arc">
            <a:avLst>
              <a:gd name="adj1" fmla="val 10893634"/>
              <a:gd name="adj2" fmla="val 26352"/>
            </a:avLst>
          </a:pr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9101450" y="4471992"/>
            <a:ext cx="520769" cy="339725"/>
          </a:xfrm>
          <a:prstGeom prst="rect">
            <a:avLst/>
          </a:prstGeom>
          <a:solidFill>
            <a:srgbClr val="5DED64"/>
          </a:solidFill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#4</a:t>
            </a:r>
          </a:p>
        </p:txBody>
      </p:sp>
      <p:sp>
        <p:nvSpPr>
          <p:cNvPr id="58" name="Oval 57"/>
          <p:cNvSpPr/>
          <p:nvPr/>
        </p:nvSpPr>
        <p:spPr>
          <a:xfrm>
            <a:off x="4413508" y="4116188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Oval 61"/>
          <p:cNvSpPr/>
          <p:nvPr/>
        </p:nvSpPr>
        <p:spPr>
          <a:xfrm>
            <a:off x="4527556" y="1950872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Oval 65"/>
          <p:cNvSpPr/>
          <p:nvPr/>
        </p:nvSpPr>
        <p:spPr>
          <a:xfrm>
            <a:off x="4906588" y="4121808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4" name="Arc 63"/>
          <p:cNvSpPr/>
          <p:nvPr/>
        </p:nvSpPr>
        <p:spPr>
          <a:xfrm flipH="1">
            <a:off x="4197965" y="3501256"/>
            <a:ext cx="5174635" cy="1908949"/>
          </a:xfrm>
          <a:prstGeom prst="arc">
            <a:avLst>
              <a:gd name="adj1" fmla="val 10803369"/>
              <a:gd name="adj2" fmla="val 16703"/>
            </a:avLst>
          </a:pr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226395" y="2310669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26395" y="2310669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9" name="Oval 68"/>
          <p:cNvSpPr/>
          <p:nvPr/>
        </p:nvSpPr>
        <p:spPr>
          <a:xfrm>
            <a:off x="4519952" y="2295864"/>
            <a:ext cx="264461" cy="26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26395" y="1962703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1" name="Arc 70"/>
          <p:cNvSpPr/>
          <p:nvPr/>
        </p:nvSpPr>
        <p:spPr>
          <a:xfrm flipH="1">
            <a:off x="5139040" y="3767755"/>
            <a:ext cx="3709381" cy="1519596"/>
          </a:xfrm>
          <a:prstGeom prst="arc">
            <a:avLst>
              <a:gd name="adj1" fmla="val 10893634"/>
              <a:gd name="adj2" fmla="val 21499243"/>
            </a:avLst>
          </a:pr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68235" y="2310669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068235" y="1970749"/>
            <a:ext cx="286404" cy="2407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250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 animBg="1"/>
      <p:bldP spid="60" grpId="1" animBg="1"/>
      <p:bldP spid="54" grpId="0" animBg="1"/>
      <p:bldP spid="58" grpId="0" animBg="1"/>
      <p:bldP spid="62" grpId="0" animBg="1"/>
      <p:bldP spid="66" grpId="0" animBg="1"/>
      <p:bldP spid="64" grpId="0" animBg="1"/>
      <p:bldP spid="64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6800"/>
          </a:xfrm>
        </p:spPr>
        <p:txBody>
          <a:bodyPr>
            <a:normAutofit/>
          </a:bodyPr>
          <a:lstStyle/>
          <a:p>
            <a:r>
              <a:rPr lang="en-US" sz="4400" dirty="0"/>
              <a:t>Level Range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5801B6-929C-4CB1-A117-08435DF1A50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Imbalanced execution may entail using the baseline TB scheduling policy (LRR).</a:t>
            </a:r>
          </a:p>
          <a:p>
            <a:endParaRPr lang="en-US" sz="2000" dirty="0"/>
          </a:p>
          <a:p>
            <a:r>
              <a:rPr lang="en-US" sz="2000" dirty="0"/>
              <a:t>More level range means: </a:t>
            </a:r>
          </a:p>
          <a:p>
            <a:r>
              <a:rPr lang="en-US" sz="2000" dirty="0"/>
              <a:t>   -Larger DGB is required</a:t>
            </a:r>
          </a:p>
          <a:p>
            <a:r>
              <a:rPr lang="en-US" sz="2000" dirty="0"/>
              <a:t>   -Might limit CTA execution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1" y="1321122"/>
            <a:ext cx="4081555" cy="23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9789" y="4906947"/>
            <a:ext cx="3400425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Key challenge: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Efficient scheduling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4007957"/>
            <a:ext cx="3951059" cy="21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Level-bound Scheduling (LVL)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Prioritizing lower-level thread blocks in the graph</a:t>
            </a:r>
          </a:p>
          <a:p>
            <a:r>
              <a:rPr lang="en-US" dirty="0"/>
              <a:t>More ready nodes </a:t>
            </a:r>
            <a:r>
              <a:rPr lang="en-US" dirty="0">
                <a:sym typeface="Wingdings" panose="05000000000000000000" pitchFamily="2" charset="2"/>
              </a:rPr>
              <a:t> More parallelism</a:t>
            </a:r>
          </a:p>
          <a:p>
            <a:r>
              <a:rPr lang="en-US" dirty="0">
                <a:sym typeface="Wingdings" panose="05000000000000000000" pitchFamily="2" charset="2"/>
              </a:rPr>
              <a:t>Minimizing the caching operation</a:t>
            </a:r>
            <a:endParaRPr lang="en-US" dirty="0"/>
          </a:p>
          <a:p>
            <a:r>
              <a:rPr lang="en-US" dirty="0"/>
              <a:t>Limiting the level range to avoid serialization</a:t>
            </a:r>
          </a:p>
        </p:txBody>
      </p:sp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57605"/>
            <a:ext cx="8229600" cy="24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24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Wireframe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DATS: Dependency-Aware TB Scheduler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95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platform</a:t>
            </a:r>
          </a:p>
          <a:p>
            <a:pPr lvl="1"/>
            <a:r>
              <a:rPr lang="en-US" dirty="0"/>
              <a:t>GPGPU-Sim v3.2.2 (GTX480)</a:t>
            </a:r>
          </a:p>
          <a:p>
            <a:pPr lvl="1"/>
            <a:r>
              <a:rPr lang="en-US" dirty="0"/>
              <a:t>Six modified benchmarks to actively make use of data dependency</a:t>
            </a:r>
          </a:p>
          <a:p>
            <a:pPr lvl="2"/>
            <a:r>
              <a:rPr lang="en-US" dirty="0"/>
              <a:t>HEAT2D, IMG_INT, DTW</a:t>
            </a:r>
          </a:p>
          <a:p>
            <a:pPr lvl="2"/>
            <a:r>
              <a:rPr lang="en-US" dirty="0"/>
              <a:t>HIST, SOR, SW</a:t>
            </a:r>
          </a:p>
          <a:p>
            <a:r>
              <a:rPr lang="en-US" dirty="0"/>
              <a:t>Cases</a:t>
            </a:r>
          </a:p>
          <a:p>
            <a:pPr lvl="1"/>
            <a:r>
              <a:rPr lang="en-US" dirty="0"/>
              <a:t>Global, CDP</a:t>
            </a:r>
          </a:p>
          <a:p>
            <a:pPr lvl="1"/>
            <a:r>
              <a:rPr lang="en-US" dirty="0" err="1"/>
              <a:t>DepLinks</a:t>
            </a:r>
            <a:r>
              <a:rPr lang="en-US" dirty="0"/>
              <a:t> primitives</a:t>
            </a:r>
          </a:p>
          <a:p>
            <a:pPr lvl="1"/>
            <a:r>
              <a:rPr lang="en-US" dirty="0"/>
              <a:t>LRR and LVL</a:t>
            </a:r>
          </a:p>
          <a:p>
            <a:pPr lvl="2"/>
            <a:r>
              <a:rPr lang="en-US" dirty="0"/>
              <a:t>LVL=3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652963"/>
          </a:xfrm>
        </p:spPr>
        <p:txBody>
          <a:bodyPr/>
          <a:lstStyle/>
          <a:p>
            <a:r>
              <a:rPr lang="en-US" sz="2000" dirty="0"/>
              <a:t>Since 2007, CUDA allows general-purpose programming for GPUs.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97" y="2035864"/>
            <a:ext cx="8422491" cy="42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58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Node Array Size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estimation used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1"/>
            <a:ext cx="6019800" cy="36758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229600" y="3505199"/>
            <a:ext cx="0" cy="21336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2703" y="2118990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Minimum size chosen (128 entries)</a:t>
            </a: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 flipV="1">
            <a:off x="5316419" y="2303656"/>
            <a:ext cx="1046284" cy="1353958"/>
          </a:xfrm>
          <a:prstGeom prst="straightConnector1">
            <a:avLst/>
          </a:prstGeom>
          <a:ln w="28575"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022E-16 3.33333E-6 L -0.23893 -0.01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Edge Array Size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21" y="1825625"/>
            <a:ext cx="5485363" cy="4351339"/>
          </a:xfrm>
        </p:spPr>
      </p:pic>
    </p:spTree>
    <p:extLst>
      <p:ext uri="{BB962C8B-B14F-4D97-AF65-F5344CB8AC3E}">
        <p14:creationId xmlns:p14="http://schemas.microsoft.com/office/powerpoint/2010/main" val="1706950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2KB area overhead</a:t>
            </a:r>
          </a:p>
          <a:p>
            <a:r>
              <a:rPr lang="en-US" dirty="0"/>
              <a:t>No significant impact on L2 miss rate</a:t>
            </a:r>
          </a:p>
          <a:p>
            <a:r>
              <a:rPr lang="en-US" dirty="0"/>
              <a:t>Low memory request overhead</a:t>
            </a:r>
          </a:p>
          <a:p>
            <a:pPr lvl="1"/>
            <a:r>
              <a:rPr lang="en-US" dirty="0"/>
              <a:t>0.13% Average</a:t>
            </a:r>
          </a:p>
          <a:p>
            <a:endParaRPr lang="en-US" dirty="0"/>
          </a:p>
          <a:p>
            <a:r>
              <a:rPr lang="en-US" dirty="0"/>
              <a:t>Performance improvement</a:t>
            </a:r>
          </a:p>
          <a:p>
            <a:pPr lvl="1"/>
            <a:r>
              <a:rPr lang="en-US" dirty="0"/>
              <a:t>45% average improvement</a:t>
            </a:r>
          </a:p>
        </p:txBody>
      </p:sp>
    </p:spTree>
    <p:extLst>
      <p:ext uri="{BB962C8B-B14F-4D97-AF65-F5344CB8AC3E}">
        <p14:creationId xmlns:p14="http://schemas.microsoft.com/office/powerpoint/2010/main" val="228269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059DDE1-DAD2-4313-91A7-C274788D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Computations vs Launch Overhead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2306BC3-C150-4F41-AAA1-965A208B4EC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With a constant data size</a:t>
                </a:r>
              </a:p>
              <a:p>
                <a:pPr lvl="1"/>
                <a:r>
                  <a:rPr lang="en-US" dirty="0"/>
                  <a:t>Kernel launches increase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𝐶𝑜𝑚𝑝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𝐿𝑎𝑢𝑛𝑐h</m:t>
                        </m:r>
                      </m:den>
                    </m:f>
                  </m:oMath>
                </a14:m>
                <a:r>
                  <a:rPr lang="en-US" dirty="0"/>
                  <a:t> is still sizable at 9K nodes.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~3.1</m:t>
                    </m:r>
                  </m:oMath>
                </a14:m>
                <a:r>
                  <a:rPr lang="en-US" dirty="0"/>
                  <a:t> times on average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2306BC3-C150-4F41-AAA1-965A208B4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6A47A7-C272-4E23-B3A5-30DC96822F5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6895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on L2 ~ 0.5%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29042"/>
            <a:ext cx="9144000" cy="33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3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Breakdown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(Graph size = 4K)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3060213"/>
            <a:ext cx="304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997521"/>
              </p:ext>
            </p:extLst>
          </p:nvPr>
        </p:nvGraphicFramePr>
        <p:xfrm>
          <a:off x="3473669" y="13716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68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8DAAF1-3143-4CF6-BA50-B72A618E7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971183"/>
              </p:ext>
            </p:extLst>
          </p:nvPr>
        </p:nvGraphicFramePr>
        <p:xfrm>
          <a:off x="1447800" y="2057400"/>
          <a:ext cx="9144000" cy="428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Speedup across different graph sizes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72600" y="2852033"/>
            <a:ext cx="1087120" cy="2231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63199" y="350785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+45%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6303580" y="2927299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15200" y="275336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+65%</a:t>
            </a:r>
          </a:p>
        </p:txBody>
      </p:sp>
    </p:spTree>
    <p:extLst>
      <p:ext uri="{BB962C8B-B14F-4D97-AF65-F5344CB8AC3E}">
        <p14:creationId xmlns:p14="http://schemas.microsoft.com/office/powerpoint/2010/main" val="10128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Supporting generalized inter-block dependencies through hardware</a:t>
            </a:r>
          </a:p>
          <a:p>
            <a:endParaRPr lang="en-US" dirty="0"/>
          </a:p>
          <a:p>
            <a:r>
              <a:rPr lang="en-US" dirty="0"/>
              <a:t>Minimizing caching through level-bound TB scheduling</a:t>
            </a:r>
          </a:p>
          <a:p>
            <a:endParaRPr lang="en-US" dirty="0"/>
          </a:p>
          <a:p>
            <a:r>
              <a:rPr lang="en-US" dirty="0"/>
              <a:t>45% average improvement over the baseline</a:t>
            </a:r>
          </a:p>
        </p:txBody>
      </p:sp>
    </p:spTree>
    <p:extLst>
      <p:ext uri="{BB962C8B-B14F-4D97-AF65-F5344CB8AC3E}">
        <p14:creationId xmlns:p14="http://schemas.microsoft.com/office/powerpoint/2010/main" val="543155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More policies regarding the locality/load balance for SMs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Dynamic dependency</a:t>
            </a:r>
          </a:p>
          <a:p>
            <a:pPr lvl="2"/>
            <a:r>
              <a:rPr lang="en-US" dirty="0"/>
              <a:t>Ability to run workloads with variable sizes, e.g. BFS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Automation/optimization of the graph generation by the compiler</a:t>
            </a:r>
          </a:p>
          <a:p>
            <a:pPr lvl="2"/>
            <a:r>
              <a:rPr lang="en-US" b="1" i="1" u="sng" dirty="0"/>
              <a:t>No more load on the programmer!</a:t>
            </a:r>
          </a:p>
        </p:txBody>
      </p:sp>
    </p:spTree>
    <p:extLst>
      <p:ext uri="{BB962C8B-B14F-4D97-AF65-F5344CB8AC3E}">
        <p14:creationId xmlns:p14="http://schemas.microsoft.com/office/powerpoint/2010/main" val="3368198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91" y="1709742"/>
            <a:ext cx="7886700" cy="21764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775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Despite the support for parallelism, GPUs lack support for data-dependent parallelism.</a:t>
            </a:r>
          </a:p>
          <a:p>
            <a:endParaRPr lang="en-US" dirty="0"/>
          </a:p>
          <a:p>
            <a:r>
              <a:rPr lang="en-US" dirty="0"/>
              <a:t>No prior work has provided a generalized solution to inter-block data dependencies.</a:t>
            </a:r>
          </a:p>
        </p:txBody>
      </p:sp>
    </p:spTree>
    <p:extLst>
      <p:ext uri="{BB962C8B-B14F-4D97-AF65-F5344CB8AC3E}">
        <p14:creationId xmlns:p14="http://schemas.microsoft.com/office/powerpoint/2010/main" val="3305452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(IPC)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7"/>
            <a:ext cx="9144000" cy="33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5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LVL vs LRR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14402"/>
            <a:ext cx="4814888" cy="2602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011" y="3485395"/>
            <a:ext cx="4646780" cy="26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8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19200"/>
            <a:ext cx="8229600" cy="762000"/>
          </a:xfrm>
        </p:spPr>
        <p:txBody>
          <a:bodyPr/>
          <a:lstStyle/>
          <a:p>
            <a:pPr algn="ctr"/>
            <a:r>
              <a:rPr lang="en-US" dirty="0" err="1"/>
              <a:t>DepLinks</a:t>
            </a:r>
            <a:r>
              <a:rPr lang="en-US" dirty="0"/>
              <a:t> Synchronization Primitives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21" y="2362201"/>
            <a:ext cx="8386763" cy="23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04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891" y="1709742"/>
            <a:ext cx="7886700" cy="21764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3925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Code Example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Barriers (Original)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94" y="1139466"/>
            <a:ext cx="3745407" cy="37959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553995" y="5084840"/>
                <a:ext cx="4419600" cy="1113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Sample </a:t>
                </a:r>
                <a:r>
                  <a:rPr lang="en-US" dirty="0" err="1"/>
                  <a:t>Wavefront</a:t>
                </a:r>
                <a:r>
                  <a:rPr lang="en-US" dirty="0"/>
                  <a:t> Pattern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𝑜𝑑𝑒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𝑇h𝑟𝑒𝑎𝑑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𝑏𝑙𝑜𝑐𝑘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𝑊𝑎𝑣𝑒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𝐾𝑒𝑟𝑛𝑒𝑙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995" y="5084840"/>
                <a:ext cx="4419600" cy="1113895"/>
              </a:xfrm>
              <a:prstGeom prst="rect">
                <a:avLst/>
              </a:prstGeom>
              <a:blipFill>
                <a:blip r:embed="rId4"/>
                <a:stretch>
                  <a:fillRect t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9D60CC8-0ED0-4C2E-B3FD-7FB3F1713B16}"/>
              </a:ext>
            </a:extLst>
          </p:cNvPr>
          <p:cNvGrpSpPr/>
          <p:nvPr/>
        </p:nvGrpSpPr>
        <p:grpSpPr>
          <a:xfrm>
            <a:off x="805630" y="2457810"/>
            <a:ext cx="4114805" cy="3779123"/>
            <a:chOff x="805629" y="2457808"/>
            <a:chExt cx="4114805" cy="3779123"/>
          </a:xfrm>
        </p:grpSpPr>
        <p:sp>
          <p:nvSpPr>
            <p:cNvPr id="10" name="TextBox 9"/>
            <p:cNvSpPr txBox="1"/>
            <p:nvPr/>
          </p:nvSpPr>
          <p:spPr>
            <a:xfrm>
              <a:off x="931841" y="2457808"/>
              <a:ext cx="398859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int</a:t>
              </a:r>
              <a:r>
                <a:rPr lang="en-US" sz="1400" dirty="0"/>
                <a:t> main() {</a:t>
              </a:r>
            </a:p>
            <a:p>
              <a:r>
                <a:rPr lang="en-US" sz="1400" dirty="0"/>
                <a:t>    for (</a:t>
              </a:r>
              <a:r>
                <a:rPr lang="en-US" sz="1400" dirty="0" err="1"/>
                <a:t>int</a:t>
              </a:r>
              <a:r>
                <a:rPr lang="en-US" sz="1400" dirty="0"/>
                <a:t> </a:t>
              </a:r>
              <a:r>
                <a:rPr lang="en-US" sz="1400" dirty="0" err="1"/>
                <a:t>i</a:t>
              </a:r>
              <a:r>
                <a:rPr lang="en-US" sz="1400" dirty="0"/>
                <a:t>=0; </a:t>
              </a:r>
              <a:r>
                <a:rPr lang="en-US" sz="1400" dirty="0" err="1"/>
                <a:t>i</a:t>
              </a:r>
              <a:r>
                <a:rPr lang="en-US" sz="1400" dirty="0"/>
                <a:t>&lt;</a:t>
              </a:r>
              <a:r>
                <a:rPr lang="en-US" sz="1400" dirty="0" err="1"/>
                <a:t>nWaves</a:t>
              </a:r>
              <a:r>
                <a:rPr lang="en-US" sz="1400" dirty="0"/>
                <a:t>; </a:t>
              </a:r>
              <a:r>
                <a:rPr lang="en-US" sz="1400" dirty="0" err="1"/>
                <a:t>i</a:t>
              </a:r>
              <a:r>
                <a:rPr lang="en-US" sz="1400" dirty="0"/>
                <a:t>++) {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        kernel&lt;&lt;&lt;</a:t>
              </a:r>
              <a:r>
                <a:rPr lang="en-US" sz="1400" b="1" dirty="0" err="1">
                  <a:solidFill>
                    <a:srgbClr val="FF0000"/>
                  </a:solidFill>
                </a:rPr>
                <a:t>GridSize</a:t>
              </a:r>
              <a:r>
                <a:rPr lang="en-US" sz="1400" b="1" dirty="0">
                  <a:solidFill>
                    <a:srgbClr val="FF0000"/>
                  </a:solidFill>
                </a:rPr>
                <a:t>, </a:t>
              </a:r>
              <a:r>
                <a:rPr lang="en-US" sz="1400" b="1" dirty="0" err="1">
                  <a:solidFill>
                    <a:srgbClr val="FF0000"/>
                  </a:solidFill>
                </a:rPr>
                <a:t>BlockSize</a:t>
              </a:r>
              <a:r>
                <a:rPr lang="en-US" sz="1400" b="1" dirty="0">
                  <a:solidFill>
                    <a:srgbClr val="FF0000"/>
                  </a:solidFill>
                </a:rPr>
                <a:t>&gt;&gt;&gt;(</a:t>
              </a:r>
              <a:r>
                <a:rPr lang="en-US" sz="1400" b="1" dirty="0" err="1">
                  <a:solidFill>
                    <a:srgbClr val="FF0000"/>
                  </a:solidFill>
                </a:rPr>
                <a:t>args</a:t>
              </a:r>
              <a:r>
                <a:rPr lang="en-US" sz="1400" b="1" dirty="0">
                  <a:solidFill>
                    <a:srgbClr val="FF0000"/>
                  </a:solidFill>
                </a:rPr>
                <a:t>);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cudaDeviceSynchronize</a:t>
              </a:r>
              <a:r>
                <a:rPr lang="en-US" sz="1400" dirty="0"/>
                <a:t>();</a:t>
              </a:r>
            </a:p>
            <a:p>
              <a:r>
                <a:rPr lang="en-US" sz="1400" dirty="0"/>
                <a:t>    }</a:t>
              </a:r>
            </a:p>
            <a:p>
              <a:r>
                <a:rPr lang="en-US" sz="1400" dirty="0"/>
                <a:t>}</a:t>
              </a:r>
            </a:p>
            <a:p>
              <a:r>
                <a:rPr lang="en-US" sz="1400" dirty="0"/>
                <a:t>__global__ void kernel(</a:t>
              </a:r>
              <a:r>
                <a:rPr lang="en-US" sz="1400" dirty="0" err="1"/>
                <a:t>args</a:t>
              </a:r>
              <a:r>
                <a:rPr lang="en-US" sz="1400" dirty="0"/>
                <a:t>) { </a:t>
              </a:r>
            </a:p>
            <a:p>
              <a:r>
                <a:rPr lang="en-US" sz="1400" dirty="0"/>
                <a:t>    </a:t>
              </a:r>
              <a:r>
                <a:rPr lang="en-US" sz="1400" dirty="0" err="1"/>
                <a:t>processWave</a:t>
              </a:r>
              <a:r>
                <a:rPr lang="en-US" sz="1400" dirty="0"/>
                <a:t>(); </a:t>
              </a:r>
            </a:p>
            <a:p>
              <a:r>
                <a:rPr lang="en-US" sz="1400" dirty="0"/>
                <a:t>}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05629" y="2726066"/>
              <a:ext cx="3985942" cy="2729131"/>
              <a:chOff x="457200" y="2794000"/>
              <a:chExt cx="3985941" cy="272913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94570" y="2794000"/>
                <a:ext cx="3648571" cy="914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cxnSpLocks/>
              </p:cNvCxnSpPr>
              <p:nvPr/>
            </p:nvCxnSpPr>
            <p:spPr>
              <a:xfrm flipH="1">
                <a:off x="457200" y="3276600"/>
                <a:ext cx="33737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57200" y="3276600"/>
                <a:ext cx="0" cy="1905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57200" y="5181600"/>
                <a:ext cx="381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838200" y="4876800"/>
                <a:ext cx="26447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Enormous host-side kernel launch overhead!</a:t>
                </a:r>
              </a:p>
            </p:txBody>
          </p:sp>
        </p:grpSp>
        <p:sp>
          <p:nvSpPr>
            <p:cNvPr id="30" name="Right Arrow 29"/>
            <p:cNvSpPr/>
            <p:nvPr/>
          </p:nvSpPr>
          <p:spPr>
            <a:xfrm rot="5400000">
              <a:off x="3718581" y="4928944"/>
              <a:ext cx="606723" cy="45219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08258" y="3990400"/>
              <a:ext cx="3025775" cy="2246531"/>
              <a:chOff x="457200" y="3276600"/>
              <a:chExt cx="3025774" cy="224653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57200" y="3276600"/>
                <a:ext cx="0" cy="1905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57200" y="5181600"/>
                <a:ext cx="381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38200" y="4876800"/>
                <a:ext cx="26447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Additional delay per TB execution</a:t>
                </a:r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 rot="5400000">
              <a:off x="3718581" y="5687670"/>
              <a:ext cx="606723" cy="45219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1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dirty="0"/>
              <a:t>CUDA Code Example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CUDA Dynamic Parallelism (CDP)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1" y="2533979"/>
            <a:ext cx="39885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int</a:t>
            </a:r>
            <a:r>
              <a:rPr lang="en-US" sz="1400" dirty="0"/>
              <a:t> main() {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kernel&lt;&lt;&lt;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BlockSize</a:t>
            </a:r>
            <a:r>
              <a:rPr lang="en-US" sz="1400" b="1" dirty="0">
                <a:solidFill>
                  <a:srgbClr val="FF0000"/>
                </a:solidFill>
              </a:rPr>
              <a:t>&gt;&gt;&gt;(0, </a:t>
            </a:r>
            <a:r>
              <a:rPr lang="en-US" sz="1400" b="1" dirty="0" err="1">
                <a:solidFill>
                  <a:srgbClr val="FF0000"/>
                </a:solidFill>
              </a:rPr>
              <a:t>args</a:t>
            </a:r>
            <a:r>
              <a:rPr lang="en-US" sz="1400" b="1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__global__ void kernel(</a:t>
            </a:r>
            <a:r>
              <a:rPr lang="en-US" sz="1400" dirty="0" err="1"/>
              <a:t>i</a:t>
            </a:r>
            <a:r>
              <a:rPr lang="en-US" sz="1400" dirty="0"/>
              <a:t>, </a:t>
            </a:r>
            <a:r>
              <a:rPr lang="en-US" sz="1400" dirty="0" err="1"/>
              <a:t>args</a:t>
            </a:r>
            <a:r>
              <a:rPr lang="en-US" sz="1400" dirty="0"/>
              <a:t>) { </a:t>
            </a:r>
          </a:p>
          <a:p>
            <a:r>
              <a:rPr lang="en-US" sz="1400" dirty="0"/>
              <a:t>    if(</a:t>
            </a:r>
            <a:r>
              <a:rPr lang="en-US" sz="1400" dirty="0" err="1"/>
              <a:t>i</a:t>
            </a:r>
            <a:r>
              <a:rPr lang="en-US" sz="1400" dirty="0"/>
              <a:t> == </a:t>
            </a:r>
            <a:r>
              <a:rPr lang="en-US" sz="1400" dirty="0" err="1"/>
              <a:t>nWaves</a:t>
            </a:r>
            <a:r>
              <a:rPr lang="en-US" sz="1400" dirty="0"/>
              <a:t>) return; 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processWave</a:t>
            </a:r>
            <a:r>
              <a:rPr lang="en-US" sz="1400" dirty="0"/>
              <a:t>();</a:t>
            </a:r>
          </a:p>
          <a:p>
            <a:r>
              <a:rPr lang="en-US" sz="1400" dirty="0"/>
              <a:t>    if(</a:t>
            </a:r>
            <a:r>
              <a:rPr lang="en-US" sz="1400" dirty="0" err="1"/>
              <a:t>threadIdx</a:t>
            </a:r>
            <a:r>
              <a:rPr lang="en-US" sz="1400" dirty="0"/>
              <a:t> == 0) {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</a:t>
            </a:r>
            <a:r>
              <a:rPr lang="en-US" sz="1400" b="1" dirty="0">
                <a:solidFill>
                  <a:srgbClr val="FF0000"/>
                </a:solidFill>
              </a:rPr>
              <a:t>kernel&lt;&lt;&lt;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GridSize,BlockSize</a:t>
            </a:r>
            <a:r>
              <a:rPr lang="en-US" sz="1400" b="1" dirty="0">
                <a:solidFill>
                  <a:srgbClr val="FF0000"/>
                </a:solidFill>
              </a:rPr>
              <a:t>&gt;&gt;&gt;(i+1,args);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    }    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syncthreads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447801"/>
            <a:ext cx="2609851" cy="2645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70" y="4205149"/>
            <a:ext cx="3719532" cy="14032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53324" y="562853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 Execution Pattern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067551" y="5608412"/>
            <a:ext cx="3887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Code Example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CUDA Dynamic Parallelism (CDP)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53149" y="2505075"/>
            <a:ext cx="4362451" cy="3684588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No more host-side kernel launch</a:t>
            </a:r>
          </a:p>
          <a:p>
            <a:pPr lvl="1"/>
            <a:r>
              <a:rPr lang="en-US" sz="1600" dirty="0"/>
              <a:t>Device-side launches faster</a:t>
            </a:r>
          </a:p>
          <a:p>
            <a:r>
              <a:rPr lang="en-US" sz="2000" dirty="0"/>
              <a:t>Support for inter-block parallelism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Spawning depth limit</a:t>
            </a:r>
          </a:p>
          <a:p>
            <a:pPr lvl="1"/>
            <a:r>
              <a:rPr lang="en-US" sz="1600" dirty="0"/>
              <a:t>24 levels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6114326" y="3245287"/>
            <a:ext cx="360041" cy="2823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6114326" y="5144237"/>
            <a:ext cx="360041" cy="282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6114328" y="3902798"/>
            <a:ext cx="360041" cy="2823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77F4D-EE19-44DA-B738-A755301305CD}"/>
              </a:ext>
            </a:extLst>
          </p:cNvPr>
          <p:cNvSpPr txBox="1"/>
          <p:nvPr/>
        </p:nvSpPr>
        <p:spPr>
          <a:xfrm>
            <a:off x="914401" y="2533979"/>
            <a:ext cx="39885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int</a:t>
            </a:r>
            <a:r>
              <a:rPr lang="en-US" sz="1400" dirty="0"/>
              <a:t> main() {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kernel&lt;&lt;&lt;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BlockSize</a:t>
            </a:r>
            <a:r>
              <a:rPr lang="en-US" sz="1400" b="1" dirty="0">
                <a:solidFill>
                  <a:srgbClr val="FF0000"/>
                </a:solidFill>
              </a:rPr>
              <a:t>&gt;&gt;&gt;(0, </a:t>
            </a:r>
            <a:r>
              <a:rPr lang="en-US" sz="1400" b="1" dirty="0" err="1">
                <a:solidFill>
                  <a:srgbClr val="FF0000"/>
                </a:solidFill>
              </a:rPr>
              <a:t>args</a:t>
            </a:r>
            <a:r>
              <a:rPr lang="en-US" sz="1400" b="1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__global__ void kernel(</a:t>
            </a:r>
            <a:r>
              <a:rPr lang="en-US" sz="1400" dirty="0" err="1"/>
              <a:t>i</a:t>
            </a:r>
            <a:r>
              <a:rPr lang="en-US" sz="1400" dirty="0"/>
              <a:t>, </a:t>
            </a:r>
            <a:r>
              <a:rPr lang="en-US" sz="1400" dirty="0" err="1"/>
              <a:t>args</a:t>
            </a:r>
            <a:r>
              <a:rPr lang="en-US" sz="1400" dirty="0"/>
              <a:t>) { </a:t>
            </a:r>
          </a:p>
          <a:p>
            <a:r>
              <a:rPr lang="en-US" sz="1400" dirty="0"/>
              <a:t>    if(</a:t>
            </a:r>
            <a:r>
              <a:rPr lang="en-US" sz="1400" dirty="0" err="1"/>
              <a:t>i</a:t>
            </a:r>
            <a:r>
              <a:rPr lang="en-US" sz="1400" dirty="0"/>
              <a:t> == </a:t>
            </a:r>
            <a:r>
              <a:rPr lang="en-US" sz="1400" dirty="0" err="1"/>
              <a:t>nWaves</a:t>
            </a:r>
            <a:r>
              <a:rPr lang="en-US" sz="1400" dirty="0"/>
              <a:t>) return; 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processWave</a:t>
            </a:r>
            <a:r>
              <a:rPr lang="en-US" sz="1400" dirty="0"/>
              <a:t>();</a:t>
            </a:r>
          </a:p>
          <a:p>
            <a:r>
              <a:rPr lang="en-US" sz="1400" dirty="0"/>
              <a:t>    if(</a:t>
            </a:r>
            <a:r>
              <a:rPr lang="en-US" sz="1400" dirty="0" err="1"/>
              <a:t>threadIdx</a:t>
            </a:r>
            <a:r>
              <a:rPr lang="en-US" sz="1400" dirty="0"/>
              <a:t> == 0) {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</a:t>
            </a:r>
            <a:r>
              <a:rPr lang="en-US" sz="1400" b="1" dirty="0">
                <a:solidFill>
                  <a:srgbClr val="FF0000"/>
                </a:solidFill>
              </a:rPr>
              <a:t>kernel&lt;&lt;&lt;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GridSize,BlockSize</a:t>
            </a:r>
            <a:r>
              <a:rPr lang="en-US" sz="1400" b="1" dirty="0">
                <a:solidFill>
                  <a:srgbClr val="FF0000"/>
                </a:solidFill>
              </a:rPr>
              <a:t>&gt;&gt;&gt;(i+1,args);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    }    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syncthreads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089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Code Example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CDP (Nested)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1321" y="2505075"/>
            <a:ext cx="3988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int</a:t>
            </a:r>
            <a:r>
              <a:rPr lang="en-US" sz="1400" dirty="0"/>
              <a:t> main() {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</a:t>
            </a:r>
            <a:r>
              <a:rPr lang="en-US" sz="1400" b="1" dirty="0" err="1">
                <a:solidFill>
                  <a:srgbClr val="FF0000"/>
                </a:solidFill>
              </a:rPr>
              <a:t>parentKernel</a:t>
            </a:r>
            <a:r>
              <a:rPr lang="en-US" sz="1400" b="1" dirty="0">
                <a:solidFill>
                  <a:srgbClr val="FF0000"/>
                </a:solidFill>
              </a:rPr>
              <a:t>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BlockSize</a:t>
            </a:r>
            <a:r>
              <a:rPr lang="en-US" sz="1400" b="1" dirty="0">
                <a:solidFill>
                  <a:srgbClr val="FF0000"/>
                </a:solidFill>
              </a:rPr>
              <a:t>&gt;&gt;&gt;(0, </a:t>
            </a:r>
            <a:r>
              <a:rPr lang="en-US" sz="1400" b="1" dirty="0" err="1">
                <a:solidFill>
                  <a:srgbClr val="FF0000"/>
                </a:solidFill>
              </a:rPr>
              <a:t>args</a:t>
            </a:r>
            <a:r>
              <a:rPr lang="en-US" sz="1400" b="1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__global__ void </a:t>
            </a:r>
            <a:r>
              <a:rPr lang="en-US" sz="1400" dirty="0" err="1"/>
              <a:t>parentKernel</a:t>
            </a:r>
            <a:r>
              <a:rPr lang="en-US" sz="1400" dirty="0"/>
              <a:t>(</a:t>
            </a:r>
            <a:r>
              <a:rPr lang="en-US" sz="1400" dirty="0" err="1"/>
              <a:t>i</a:t>
            </a:r>
            <a:r>
              <a:rPr lang="en-US" sz="1400" dirty="0"/>
              <a:t>, </a:t>
            </a:r>
            <a:r>
              <a:rPr lang="en-US" sz="1400" dirty="0" err="1"/>
              <a:t>args</a:t>
            </a:r>
            <a:r>
              <a:rPr lang="en-US" sz="1400" dirty="0"/>
              <a:t>) { </a:t>
            </a:r>
          </a:p>
          <a:p>
            <a:r>
              <a:rPr lang="en-US" sz="1400" dirty="0"/>
              <a:t>    for 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=0; </a:t>
            </a:r>
            <a:r>
              <a:rPr lang="en-US" sz="1400" dirty="0" err="1"/>
              <a:t>i</a:t>
            </a:r>
            <a:r>
              <a:rPr lang="en-US" sz="1400" dirty="0"/>
              <a:t>&lt;</a:t>
            </a:r>
            <a:r>
              <a:rPr lang="en-US" sz="1400" dirty="0" err="1"/>
              <a:t>nWaves</a:t>
            </a:r>
            <a:r>
              <a:rPr lang="en-US" sz="1400" dirty="0"/>
              <a:t>; </a:t>
            </a:r>
            <a:r>
              <a:rPr lang="en-US" sz="1400" dirty="0" err="1"/>
              <a:t>i</a:t>
            </a:r>
            <a:r>
              <a:rPr lang="en-US" sz="1400" dirty="0"/>
              <a:t>++) {</a:t>
            </a:r>
          </a:p>
          <a:p>
            <a:r>
              <a:rPr lang="en-US" sz="1400" dirty="0"/>
              <a:t>        if(</a:t>
            </a:r>
            <a:r>
              <a:rPr lang="en-US" sz="1400" dirty="0" err="1"/>
              <a:t>threadIdx</a:t>
            </a:r>
            <a:r>
              <a:rPr lang="en-US" sz="1400" dirty="0"/>
              <a:t> == 0) {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</a:t>
            </a:r>
            <a:r>
              <a:rPr lang="en-US" sz="1400" b="1" dirty="0" err="1">
                <a:solidFill>
                  <a:srgbClr val="FF0000"/>
                </a:solidFill>
              </a:rPr>
              <a:t>childKernel</a:t>
            </a:r>
            <a:r>
              <a:rPr lang="en-US" sz="1400" b="1" dirty="0">
                <a:solidFill>
                  <a:srgbClr val="FF0000"/>
                </a:solidFill>
              </a:rPr>
              <a:t>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BlockSize</a:t>
            </a:r>
            <a:r>
              <a:rPr lang="en-US" sz="1400" b="1" dirty="0">
                <a:solidFill>
                  <a:srgbClr val="FF0000"/>
                </a:solidFill>
              </a:rPr>
              <a:t>&gt;&gt;&gt;(</a:t>
            </a:r>
            <a:r>
              <a:rPr lang="en-US" sz="1400" b="1" dirty="0" err="1">
                <a:solidFill>
                  <a:srgbClr val="FF0000"/>
                </a:solidFill>
              </a:rPr>
              <a:t>args</a:t>
            </a:r>
            <a:r>
              <a:rPr lang="en-US" sz="1400" b="1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syncthreads</a:t>
            </a:r>
            <a:r>
              <a:rPr lang="en-US" sz="1400" dirty="0"/>
              <a:t>();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__global__ void </a:t>
            </a:r>
            <a:r>
              <a:rPr lang="en-US" sz="1400" dirty="0" err="1"/>
              <a:t>childKernel</a:t>
            </a:r>
            <a:r>
              <a:rPr lang="en-US" sz="1400" dirty="0"/>
              <a:t>(</a:t>
            </a:r>
            <a:r>
              <a:rPr lang="en-US" sz="1400" dirty="0" err="1"/>
              <a:t>args</a:t>
            </a:r>
            <a:r>
              <a:rPr lang="en-US" sz="1400" dirty="0"/>
              <a:t>) {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processWave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61" y="4702465"/>
            <a:ext cx="3771283" cy="704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729" y="1600201"/>
            <a:ext cx="2609851" cy="2645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7052" y="545600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 Execution Pattern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11279" y="5388259"/>
            <a:ext cx="3887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Code Example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CDP (Nested)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Spawning depth is no more a constraint</a:t>
            </a:r>
          </a:p>
          <a:p>
            <a:endParaRPr lang="en-US" sz="2000" dirty="0"/>
          </a:p>
          <a:p>
            <a:r>
              <a:rPr lang="en-US" sz="2000" dirty="0"/>
              <a:t>The device-side kernel launch still has significant overhead</a:t>
            </a:r>
            <a:endParaRPr lang="en-US" sz="1600" dirty="0"/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6114325" y="3239237"/>
            <a:ext cx="360041" cy="2823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114326" y="4229834"/>
            <a:ext cx="360041" cy="282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FD86B3-170E-4DC5-BF22-95DDF1A23DF6}"/>
              </a:ext>
            </a:extLst>
          </p:cNvPr>
          <p:cNvSpPr txBox="1"/>
          <p:nvPr/>
        </p:nvSpPr>
        <p:spPr>
          <a:xfrm>
            <a:off x="1001321" y="2505075"/>
            <a:ext cx="3988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int</a:t>
            </a:r>
            <a:r>
              <a:rPr lang="en-US" sz="1400" dirty="0"/>
              <a:t> main() {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</a:t>
            </a:r>
            <a:r>
              <a:rPr lang="en-US" sz="1400" b="1" dirty="0" err="1">
                <a:solidFill>
                  <a:srgbClr val="FF0000"/>
                </a:solidFill>
              </a:rPr>
              <a:t>parentKernel</a:t>
            </a:r>
            <a:r>
              <a:rPr lang="en-US" sz="1400" b="1" dirty="0">
                <a:solidFill>
                  <a:srgbClr val="FF0000"/>
                </a:solidFill>
              </a:rPr>
              <a:t>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BlockSize</a:t>
            </a:r>
            <a:r>
              <a:rPr lang="en-US" sz="1400" b="1" dirty="0">
                <a:solidFill>
                  <a:srgbClr val="FF0000"/>
                </a:solidFill>
              </a:rPr>
              <a:t>&gt;&gt;&gt;(0, </a:t>
            </a:r>
            <a:r>
              <a:rPr lang="en-US" sz="1400" b="1" dirty="0" err="1">
                <a:solidFill>
                  <a:srgbClr val="FF0000"/>
                </a:solidFill>
              </a:rPr>
              <a:t>args</a:t>
            </a:r>
            <a:r>
              <a:rPr lang="en-US" sz="1400" b="1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__global__ void </a:t>
            </a:r>
            <a:r>
              <a:rPr lang="en-US" sz="1400" dirty="0" err="1"/>
              <a:t>parentKernel</a:t>
            </a:r>
            <a:r>
              <a:rPr lang="en-US" sz="1400" dirty="0"/>
              <a:t>(</a:t>
            </a:r>
            <a:r>
              <a:rPr lang="en-US" sz="1400" dirty="0" err="1"/>
              <a:t>i</a:t>
            </a:r>
            <a:r>
              <a:rPr lang="en-US" sz="1400" dirty="0"/>
              <a:t>, </a:t>
            </a:r>
            <a:r>
              <a:rPr lang="en-US" sz="1400" dirty="0" err="1"/>
              <a:t>args</a:t>
            </a:r>
            <a:r>
              <a:rPr lang="en-US" sz="1400" dirty="0"/>
              <a:t>) { </a:t>
            </a:r>
          </a:p>
          <a:p>
            <a:r>
              <a:rPr lang="en-US" sz="1400" dirty="0"/>
              <a:t>    for 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=0; </a:t>
            </a:r>
            <a:r>
              <a:rPr lang="en-US" sz="1400" dirty="0" err="1"/>
              <a:t>i</a:t>
            </a:r>
            <a:r>
              <a:rPr lang="en-US" sz="1400" dirty="0"/>
              <a:t>&lt;</a:t>
            </a:r>
            <a:r>
              <a:rPr lang="en-US" sz="1400" dirty="0" err="1"/>
              <a:t>nWaves</a:t>
            </a:r>
            <a:r>
              <a:rPr lang="en-US" sz="1400" dirty="0"/>
              <a:t>; </a:t>
            </a:r>
            <a:r>
              <a:rPr lang="en-US" sz="1400" dirty="0" err="1"/>
              <a:t>i</a:t>
            </a:r>
            <a:r>
              <a:rPr lang="en-US" sz="1400" dirty="0"/>
              <a:t>++) {</a:t>
            </a:r>
          </a:p>
          <a:p>
            <a:r>
              <a:rPr lang="en-US" sz="1400" dirty="0"/>
              <a:t>        if(</a:t>
            </a:r>
            <a:r>
              <a:rPr lang="en-US" sz="1400" dirty="0" err="1"/>
              <a:t>threadIdx</a:t>
            </a:r>
            <a:r>
              <a:rPr lang="en-US" sz="1400" dirty="0"/>
              <a:t> == 0) {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      </a:t>
            </a:r>
            <a:r>
              <a:rPr lang="en-US" sz="1400" b="1" dirty="0" err="1">
                <a:solidFill>
                  <a:srgbClr val="FF0000"/>
                </a:solidFill>
              </a:rPr>
              <a:t>childKernel</a:t>
            </a:r>
            <a:r>
              <a:rPr lang="en-US" sz="1400" b="1" dirty="0">
                <a:solidFill>
                  <a:srgbClr val="FF0000"/>
                </a:solidFill>
              </a:rPr>
              <a:t>&lt;&lt;&lt;</a:t>
            </a:r>
            <a:r>
              <a:rPr lang="en-US" sz="1400" b="1" dirty="0" err="1">
                <a:solidFill>
                  <a:srgbClr val="FF0000"/>
                </a:solidFill>
              </a:rPr>
              <a:t>GridSize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BlockSize</a:t>
            </a:r>
            <a:r>
              <a:rPr lang="en-US" sz="1400" b="1" dirty="0">
                <a:solidFill>
                  <a:srgbClr val="FF0000"/>
                </a:solidFill>
              </a:rPr>
              <a:t>&gt;&gt;&gt;(</a:t>
            </a:r>
            <a:r>
              <a:rPr lang="en-US" sz="1400" b="1" dirty="0" err="1">
                <a:solidFill>
                  <a:srgbClr val="FF0000"/>
                </a:solidFill>
              </a:rPr>
              <a:t>args</a:t>
            </a:r>
            <a:r>
              <a:rPr lang="en-US" sz="1400" b="1" dirty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cudaDeviceSynchronize</a:t>
            </a:r>
            <a:r>
              <a:rPr lang="en-US" sz="1400" dirty="0"/>
              <a:t>();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syncthreads</a:t>
            </a:r>
            <a:r>
              <a:rPr lang="en-US" sz="1400" dirty="0"/>
              <a:t>();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__global__ void </a:t>
            </a:r>
            <a:r>
              <a:rPr lang="en-US" sz="1400" dirty="0" err="1"/>
              <a:t>childKernel</a:t>
            </a:r>
            <a:r>
              <a:rPr lang="en-US" sz="1400" dirty="0"/>
              <a:t>(</a:t>
            </a:r>
            <a:r>
              <a:rPr lang="en-US" sz="1400" dirty="0" err="1"/>
              <a:t>args</a:t>
            </a:r>
            <a:r>
              <a:rPr lang="en-US" sz="1400" dirty="0"/>
              <a:t>) {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processWave</a:t>
            </a:r>
            <a:r>
              <a:rPr lang="en-US" sz="1400" dirty="0"/>
              <a:t>();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0446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30605</TotalTime>
  <Words>1829</Words>
  <Application>Microsoft Office PowerPoint</Application>
  <PresentationFormat>Widescreen</PresentationFormat>
  <Paragraphs>697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Outline</vt:lpstr>
      <vt:lpstr>Introduction</vt:lpstr>
      <vt:lpstr>Introduction</vt:lpstr>
      <vt:lpstr>CUDA Code Example</vt:lpstr>
      <vt:lpstr>CUDA Code Example</vt:lpstr>
      <vt:lpstr>CUDA Code Example</vt:lpstr>
      <vt:lpstr>CUDA Code Example</vt:lpstr>
      <vt:lpstr>CUDA Code Example</vt:lpstr>
      <vt:lpstr>Motivation</vt:lpstr>
      <vt:lpstr>Motivation</vt:lpstr>
      <vt:lpstr>Wireframe Overview</vt:lpstr>
      <vt:lpstr> Dependency Graph </vt:lpstr>
      <vt:lpstr>Node Renaming</vt:lpstr>
      <vt:lpstr>Programming Model</vt:lpstr>
      <vt:lpstr>Code Comparison</vt:lpstr>
      <vt:lpstr>Outline</vt:lpstr>
      <vt:lpstr>Dependency-Aware TB Scheduler (DATS)</vt:lpstr>
      <vt:lpstr>DATS Overview</vt:lpstr>
      <vt:lpstr>Dependency Graph Buffer</vt:lpstr>
      <vt:lpstr>Example: Child Node Execution</vt:lpstr>
      <vt:lpstr>Example: Update Buffer Store</vt:lpstr>
      <vt:lpstr>Example: Invalidation…</vt:lpstr>
      <vt:lpstr>Example: …Reloading data</vt:lpstr>
      <vt:lpstr>Example: Update Buffer Load</vt:lpstr>
      <vt:lpstr>Level Range</vt:lpstr>
      <vt:lpstr>Level-bound Scheduling (LVL)</vt:lpstr>
      <vt:lpstr>Outline</vt:lpstr>
      <vt:lpstr>Evaluation</vt:lpstr>
      <vt:lpstr>Local Node Array Size</vt:lpstr>
      <vt:lpstr>Local Edge Array Size</vt:lpstr>
      <vt:lpstr>Evaluation</vt:lpstr>
      <vt:lpstr>Computations vs Launch Overhead</vt:lpstr>
      <vt:lpstr>Performance</vt:lpstr>
      <vt:lpstr>Performance Breakdown</vt:lpstr>
      <vt:lpstr>Performance</vt:lpstr>
      <vt:lpstr>Conclusion</vt:lpstr>
      <vt:lpstr>Conclusion</vt:lpstr>
      <vt:lpstr>Thank you!</vt:lpstr>
      <vt:lpstr>Performance (IPC)</vt:lpstr>
      <vt:lpstr>LVL vs LRR</vt:lpstr>
      <vt:lpstr>DepLinks Synchronization Primitives</vt:lpstr>
      <vt:lpstr>Thank you!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Wireframe</dc:title>
  <dc:creator>AmirAli Abdolrashidi</dc:creator>
  <cp:lastModifiedBy>AmirAli Abdolrashidi</cp:lastModifiedBy>
  <cp:revision>568</cp:revision>
  <dcterms:created xsi:type="dcterms:W3CDTF">2017-02-21T05:56:55Z</dcterms:created>
  <dcterms:modified xsi:type="dcterms:W3CDTF">2017-10-03T07:31:18Z</dcterms:modified>
</cp:coreProperties>
</file>